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1" r:id="rId5"/>
    <p:sldId id="262" r:id="rId6"/>
    <p:sldId id="263" r:id="rId7"/>
    <p:sldId id="264" r:id="rId8"/>
    <p:sldId id="278" r:id="rId9"/>
    <p:sldId id="257" r:id="rId10"/>
    <p:sldId id="258" r:id="rId11"/>
    <p:sldId id="272" r:id="rId12"/>
    <p:sldId id="265" r:id="rId13"/>
    <p:sldId id="266" r:id="rId14"/>
    <p:sldId id="267" r:id="rId15"/>
    <p:sldId id="268" r:id="rId16"/>
    <p:sldId id="269" r:id="rId17"/>
    <p:sldId id="273" r:id="rId18"/>
    <p:sldId id="274" r:id="rId19"/>
    <p:sldId id="275" r:id="rId20"/>
    <p:sldId id="276" r:id="rId21"/>
    <p:sldId id="277" r:id="rId22"/>
    <p:sldId id="280" r:id="rId23"/>
    <p:sldId id="270" r:id="rId24"/>
    <p:sldId id="284" r:id="rId25"/>
    <p:sldId id="285" r:id="rId26"/>
    <p:sldId id="281" r:id="rId27"/>
    <p:sldId id="282" r:id="rId28"/>
    <p:sldId id="283" r:id="rId29"/>
    <p:sldId id="286" r:id="rId30"/>
    <p:sldId id="287" r:id="rId31"/>
    <p:sldId id="288" r:id="rId32"/>
    <p:sldId id="289" r:id="rId33"/>
    <p:sldId id="290" r:id="rId3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3" autoAdjust="0"/>
    <p:restoredTop sz="94660"/>
  </p:normalViewPr>
  <p:slideViewPr>
    <p:cSldViewPr snapToGrid="0">
      <p:cViewPr varScale="1">
        <p:scale>
          <a:sx n="89" d="100"/>
          <a:sy n="89" d="100"/>
        </p:scale>
        <p:origin x="37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7C5B-BE44-4514-8406-68BEC829306C}" type="datetimeFigureOut">
              <a:rPr lang="fi-FI" smtClean="0"/>
              <a:t>7.3.2016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43534-0797-46E2-84D1-2246FED9EB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4559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7C5B-BE44-4514-8406-68BEC829306C}" type="datetimeFigureOut">
              <a:rPr lang="fi-FI" smtClean="0"/>
              <a:t>7.3.2016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43534-0797-46E2-84D1-2246FED9EB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5265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7C5B-BE44-4514-8406-68BEC829306C}" type="datetimeFigureOut">
              <a:rPr lang="fi-FI" smtClean="0"/>
              <a:t>7.3.2016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43534-0797-46E2-84D1-2246FED9EB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7697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7C5B-BE44-4514-8406-68BEC829306C}" type="datetimeFigureOut">
              <a:rPr lang="fi-FI" smtClean="0"/>
              <a:t>7.3.2016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43534-0797-46E2-84D1-2246FED9EB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8300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7C5B-BE44-4514-8406-68BEC829306C}" type="datetimeFigureOut">
              <a:rPr lang="fi-FI" smtClean="0"/>
              <a:t>7.3.2016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43534-0797-46E2-84D1-2246FED9EB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693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7C5B-BE44-4514-8406-68BEC829306C}" type="datetimeFigureOut">
              <a:rPr lang="fi-FI" smtClean="0"/>
              <a:t>7.3.2016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43534-0797-46E2-84D1-2246FED9EB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2921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7C5B-BE44-4514-8406-68BEC829306C}" type="datetimeFigureOut">
              <a:rPr lang="fi-FI" smtClean="0"/>
              <a:t>7.3.2016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43534-0797-46E2-84D1-2246FED9EB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8688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7C5B-BE44-4514-8406-68BEC829306C}" type="datetimeFigureOut">
              <a:rPr lang="fi-FI" smtClean="0"/>
              <a:t>7.3.2016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43534-0797-46E2-84D1-2246FED9EB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9424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7C5B-BE44-4514-8406-68BEC829306C}" type="datetimeFigureOut">
              <a:rPr lang="fi-FI" smtClean="0"/>
              <a:t>7.3.2016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43534-0797-46E2-84D1-2246FED9EB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3684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7C5B-BE44-4514-8406-68BEC829306C}" type="datetimeFigureOut">
              <a:rPr lang="fi-FI" smtClean="0"/>
              <a:t>7.3.2016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43534-0797-46E2-84D1-2246FED9EB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6853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7C5B-BE44-4514-8406-68BEC829306C}" type="datetimeFigureOut">
              <a:rPr lang="fi-FI" smtClean="0"/>
              <a:t>7.3.2016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43534-0797-46E2-84D1-2246FED9EB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0955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17C5B-BE44-4514-8406-68BEC829306C}" type="datetimeFigureOut">
              <a:rPr lang="fi-FI" smtClean="0"/>
              <a:t>7.3.2016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43534-0797-46E2-84D1-2246FED9EB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590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dirty="0" err="1"/>
              <a:t>Socialvård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barnskydd</a:t>
            </a:r>
            <a:r>
              <a:rPr lang="fi-FI" dirty="0"/>
              <a:t> 2016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sz="4000" dirty="0" err="1"/>
              <a:t>Ändringar</a:t>
            </a:r>
            <a:r>
              <a:rPr lang="fi-FI" sz="4000" dirty="0"/>
              <a:t> </a:t>
            </a:r>
            <a:r>
              <a:rPr lang="fi-FI" sz="4000" dirty="0" err="1"/>
              <a:t>och</a:t>
            </a:r>
            <a:r>
              <a:rPr lang="fi-FI" sz="4000" dirty="0"/>
              <a:t> </a:t>
            </a:r>
            <a:r>
              <a:rPr lang="fi-FI" sz="4000" dirty="0" err="1"/>
              <a:t>gränsdragningar</a:t>
            </a:r>
            <a:endParaRPr lang="fi-FI" sz="4000" dirty="0"/>
          </a:p>
          <a:p>
            <a:r>
              <a:rPr lang="fi-FI" dirty="0"/>
              <a:t>Vasa 8.3.2016</a:t>
            </a:r>
          </a:p>
          <a:p>
            <a:r>
              <a:rPr lang="fi-FI" dirty="0"/>
              <a:t>Eva </a:t>
            </a:r>
            <a:r>
              <a:rPr lang="fi-FI" dirty="0" err="1"/>
              <a:t>Gottberg</a:t>
            </a:r>
            <a:r>
              <a:rPr lang="fi-FI" dirty="0"/>
              <a:t>, </a:t>
            </a:r>
            <a:r>
              <a:rPr lang="fi-FI" dirty="0" err="1"/>
              <a:t>jur</a:t>
            </a:r>
            <a:r>
              <a:rPr lang="fi-FI" dirty="0"/>
              <a:t>. </a:t>
            </a:r>
            <a:r>
              <a:rPr lang="fi-FI" dirty="0" err="1"/>
              <a:t>dr</a:t>
            </a:r>
            <a:r>
              <a:rPr lang="fi-FI" dirty="0"/>
              <a:t>., </a:t>
            </a:r>
            <a:r>
              <a:rPr lang="fi-FI" dirty="0" err="1"/>
              <a:t>docent</a:t>
            </a:r>
            <a:endParaRPr lang="fi-FI" dirty="0"/>
          </a:p>
          <a:p>
            <a:r>
              <a:rPr lang="fi-FI" dirty="0"/>
              <a:t>Åbo </a:t>
            </a:r>
            <a:r>
              <a:rPr lang="fi-FI" dirty="0" err="1"/>
              <a:t>universitet</a:t>
            </a:r>
            <a:r>
              <a:rPr lang="fi-FI" dirty="0"/>
              <a:t>, </a:t>
            </a:r>
            <a:r>
              <a:rPr lang="fi-FI" dirty="0" err="1"/>
              <a:t>juridiska</a:t>
            </a:r>
            <a:r>
              <a:rPr lang="fi-FI" dirty="0"/>
              <a:t> </a:t>
            </a:r>
            <a:r>
              <a:rPr lang="fi-FI" dirty="0" err="1"/>
              <a:t>fakulteten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19968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	Struktural ändring: del av tjänsterna 	   	  	         överförts från BSL till SVL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err="1"/>
              <a:t>Hemservice</a:t>
            </a:r>
            <a:r>
              <a:rPr lang="fi-FI" dirty="0"/>
              <a:t>, </a:t>
            </a:r>
            <a:r>
              <a:rPr lang="fi-FI" dirty="0" err="1"/>
              <a:t>referensgruppverksamhet</a:t>
            </a:r>
            <a:r>
              <a:rPr lang="fi-FI" dirty="0"/>
              <a:t>, </a:t>
            </a:r>
            <a:r>
              <a:rPr lang="fi-FI" dirty="0" err="1"/>
              <a:t>stödperson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stödfamilj</a:t>
            </a:r>
            <a:r>
              <a:rPr lang="fi-FI" dirty="0"/>
              <a:t> </a:t>
            </a:r>
            <a:r>
              <a:rPr lang="fi-FI" dirty="0" err="1"/>
              <a:t>samt</a:t>
            </a:r>
            <a:r>
              <a:rPr lang="fi-FI" dirty="0"/>
              <a:t> annat </a:t>
            </a:r>
            <a:r>
              <a:rPr lang="fi-FI" dirty="0" err="1"/>
              <a:t>liknande</a:t>
            </a:r>
            <a:r>
              <a:rPr lang="fi-FI" dirty="0"/>
              <a:t> </a:t>
            </a:r>
            <a:r>
              <a:rPr lang="fi-FI" dirty="0" err="1"/>
              <a:t>förbyggande</a:t>
            </a:r>
            <a:r>
              <a:rPr lang="fi-FI" dirty="0"/>
              <a:t> </a:t>
            </a:r>
            <a:r>
              <a:rPr lang="fi-FI" dirty="0" err="1"/>
              <a:t>arbete</a:t>
            </a:r>
            <a:r>
              <a:rPr lang="fi-FI" dirty="0"/>
              <a:t> </a:t>
            </a:r>
            <a:r>
              <a:rPr lang="fi-FI" dirty="0" err="1"/>
              <a:t>hör</a:t>
            </a:r>
            <a:r>
              <a:rPr lang="fi-FI" dirty="0"/>
              <a:t> </a:t>
            </a:r>
            <a:r>
              <a:rPr lang="fi-FI" dirty="0" err="1"/>
              <a:t>enligt</a:t>
            </a:r>
            <a:r>
              <a:rPr lang="fi-FI" dirty="0"/>
              <a:t> </a:t>
            </a: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nya</a:t>
            </a:r>
            <a:r>
              <a:rPr lang="fi-FI" dirty="0"/>
              <a:t> </a:t>
            </a:r>
            <a:r>
              <a:rPr lang="fi-FI" dirty="0" err="1"/>
              <a:t>socialvårdslagen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allmän</a:t>
            </a:r>
            <a:r>
              <a:rPr lang="fi-FI" dirty="0"/>
              <a:t> </a:t>
            </a:r>
            <a:r>
              <a:rPr lang="fi-FI" dirty="0" err="1"/>
              <a:t>socialservice</a:t>
            </a:r>
            <a:r>
              <a:rPr lang="fi-FI" dirty="0"/>
              <a:t>.</a:t>
            </a:r>
          </a:p>
          <a:p>
            <a:r>
              <a:rPr lang="fi-FI" dirty="0" err="1"/>
              <a:t>Barnet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barnets</a:t>
            </a:r>
            <a:r>
              <a:rPr lang="fi-FI" dirty="0"/>
              <a:t> </a:t>
            </a:r>
            <a:r>
              <a:rPr lang="fi-FI" dirty="0" err="1"/>
              <a:t>familj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enligt</a:t>
            </a:r>
            <a:r>
              <a:rPr lang="fi-FI" dirty="0"/>
              <a:t> </a:t>
            </a: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nya</a:t>
            </a:r>
            <a:r>
              <a:rPr lang="fi-FI" dirty="0"/>
              <a:t> </a:t>
            </a:r>
            <a:r>
              <a:rPr lang="fi-FI" dirty="0" err="1"/>
              <a:t>socialvårdslagen</a:t>
            </a:r>
            <a:r>
              <a:rPr lang="fi-FI" dirty="0"/>
              <a:t> lika </a:t>
            </a:r>
            <a:r>
              <a:rPr lang="fi-FI" dirty="0" err="1"/>
              <a:t>stark</a:t>
            </a:r>
            <a:r>
              <a:rPr lang="fi-FI" dirty="0"/>
              <a:t> </a:t>
            </a:r>
            <a:r>
              <a:rPr lang="fi-FI" dirty="0" err="1"/>
              <a:t>rätt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erhålla</a:t>
            </a:r>
            <a:r>
              <a:rPr lang="fi-FI" dirty="0"/>
              <a:t> </a:t>
            </a:r>
            <a:r>
              <a:rPr lang="fi-FI" dirty="0" err="1"/>
              <a:t>förebyggande</a:t>
            </a:r>
            <a:r>
              <a:rPr lang="fi-FI" dirty="0"/>
              <a:t> </a:t>
            </a:r>
            <a:r>
              <a:rPr lang="fi-FI" dirty="0" err="1"/>
              <a:t>service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barnskyddets</a:t>
            </a:r>
            <a:r>
              <a:rPr lang="fi-FI" dirty="0"/>
              <a:t> </a:t>
            </a:r>
            <a:r>
              <a:rPr lang="fi-FI" dirty="0" err="1"/>
              <a:t>öppenvårdsfamiljer</a:t>
            </a:r>
            <a:r>
              <a:rPr lang="fi-FI" dirty="0"/>
              <a:t> </a:t>
            </a:r>
            <a:r>
              <a:rPr lang="fi-FI" dirty="0" err="1"/>
              <a:t>hade</a:t>
            </a:r>
            <a:r>
              <a:rPr lang="fi-FI" dirty="0"/>
              <a:t> </a:t>
            </a:r>
            <a:r>
              <a:rPr lang="fi-FI" dirty="0" err="1"/>
              <a:t>enligt</a:t>
            </a:r>
            <a:r>
              <a:rPr lang="fi-FI" dirty="0"/>
              <a:t> </a:t>
            </a: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tidigare</a:t>
            </a:r>
            <a:r>
              <a:rPr lang="fi-FI" dirty="0"/>
              <a:t> </a:t>
            </a:r>
            <a:r>
              <a:rPr lang="fi-FI" dirty="0" err="1"/>
              <a:t>lagen</a:t>
            </a:r>
            <a:r>
              <a:rPr lang="fi-FI" dirty="0"/>
              <a:t>.</a:t>
            </a:r>
          </a:p>
          <a:p>
            <a:r>
              <a:rPr lang="fi-FI" dirty="0" err="1">
                <a:solidFill>
                  <a:srgbClr val="FF0000"/>
                </a:solidFill>
              </a:rPr>
              <a:t>Om</a:t>
            </a:r>
            <a:r>
              <a:rPr lang="fi-FI" dirty="0">
                <a:solidFill>
                  <a:srgbClr val="FF0000"/>
                </a:solidFill>
              </a:rPr>
              <a:t> ett </a:t>
            </a:r>
            <a:r>
              <a:rPr lang="fi-FI" dirty="0" err="1">
                <a:solidFill>
                  <a:srgbClr val="FF0000"/>
                </a:solidFill>
              </a:rPr>
              <a:t>barn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kan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få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tillräcklig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service</a:t>
            </a:r>
            <a:r>
              <a:rPr lang="fi-FI" dirty="0">
                <a:solidFill>
                  <a:srgbClr val="FF0000"/>
                </a:solidFill>
              </a:rPr>
              <a:t> via </a:t>
            </a:r>
            <a:r>
              <a:rPr lang="fi-FI" dirty="0" err="1">
                <a:solidFill>
                  <a:srgbClr val="FF0000"/>
                </a:solidFill>
              </a:rPr>
              <a:t>socialvårdslagen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inleds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ingen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klientrelation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inom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barnskyddet</a:t>
            </a:r>
            <a:r>
              <a:rPr lang="fi-FI" dirty="0"/>
              <a:t>.</a:t>
            </a:r>
          </a:p>
          <a:p>
            <a:r>
              <a:rPr lang="fi-FI" dirty="0" err="1"/>
              <a:t>Ur</a:t>
            </a:r>
            <a:r>
              <a:rPr lang="fi-FI" dirty="0"/>
              <a:t> </a:t>
            </a:r>
            <a:r>
              <a:rPr lang="fi-FI" dirty="0" err="1"/>
              <a:t>omvänd</a:t>
            </a:r>
            <a:r>
              <a:rPr lang="fi-FI" dirty="0"/>
              <a:t> </a:t>
            </a:r>
            <a:r>
              <a:rPr lang="fi-FI" dirty="0" err="1"/>
              <a:t>synvinkel</a:t>
            </a:r>
            <a:r>
              <a:rPr lang="fi-FI" dirty="0"/>
              <a:t>: </a:t>
            </a:r>
            <a:r>
              <a:rPr lang="fi-FI" dirty="0" err="1"/>
              <a:t>behovet</a:t>
            </a:r>
            <a:r>
              <a:rPr lang="fi-FI" dirty="0"/>
              <a:t> av </a:t>
            </a:r>
            <a:r>
              <a:rPr lang="fi-FI" dirty="0" err="1"/>
              <a:t>klientrelation</a:t>
            </a:r>
            <a:r>
              <a:rPr lang="fi-FI" dirty="0"/>
              <a:t> </a:t>
            </a:r>
            <a:r>
              <a:rPr lang="fi-FI" dirty="0" err="1"/>
              <a:t>inom</a:t>
            </a:r>
            <a:r>
              <a:rPr lang="fi-FI" dirty="0"/>
              <a:t> </a:t>
            </a:r>
            <a:r>
              <a:rPr lang="fi-FI" dirty="0" err="1"/>
              <a:t>barnskyddet</a:t>
            </a:r>
            <a:r>
              <a:rPr lang="fi-FI" dirty="0"/>
              <a:t> </a:t>
            </a:r>
            <a:r>
              <a:rPr lang="fi-FI" dirty="0" err="1"/>
              <a:t>bedöms</a:t>
            </a:r>
            <a:r>
              <a:rPr lang="fi-FI" dirty="0"/>
              <a:t> </a:t>
            </a:r>
            <a:r>
              <a:rPr lang="fi-FI" dirty="0" err="1"/>
              <a:t>utifrån</a:t>
            </a:r>
            <a:r>
              <a:rPr lang="fi-FI" dirty="0"/>
              <a:t> </a:t>
            </a:r>
            <a:r>
              <a:rPr lang="fi-FI" dirty="0" err="1"/>
              <a:t>barnets</a:t>
            </a:r>
            <a:r>
              <a:rPr lang="fi-FI" dirty="0"/>
              <a:t> </a:t>
            </a:r>
            <a:r>
              <a:rPr lang="fi-FI" dirty="0" err="1"/>
              <a:t>behov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sådana</a:t>
            </a:r>
            <a:r>
              <a:rPr lang="fi-FI" dirty="0"/>
              <a:t> </a:t>
            </a:r>
            <a:r>
              <a:rPr lang="fi-FI" dirty="0" err="1"/>
              <a:t>serviceformer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reserverade</a:t>
            </a:r>
            <a:r>
              <a:rPr lang="fi-FI" dirty="0"/>
              <a:t> </a:t>
            </a:r>
            <a:r>
              <a:rPr lang="fi-FI" dirty="0" err="1"/>
              <a:t>enbart</a:t>
            </a:r>
            <a:r>
              <a:rPr lang="fi-FI" dirty="0"/>
              <a:t> för </a:t>
            </a:r>
            <a:r>
              <a:rPr lang="fi-FI" dirty="0" err="1"/>
              <a:t>klienter</a:t>
            </a:r>
            <a:r>
              <a:rPr lang="fi-FI" dirty="0"/>
              <a:t> </a:t>
            </a:r>
            <a:r>
              <a:rPr lang="fi-FI" dirty="0" err="1"/>
              <a:t>inom</a:t>
            </a:r>
            <a:r>
              <a:rPr lang="fi-FI" dirty="0"/>
              <a:t> </a:t>
            </a:r>
            <a:r>
              <a:rPr lang="fi-FI" dirty="0" err="1"/>
              <a:t>barnskyddet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752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BSL 36 §: </a:t>
            </a:r>
            <a:r>
              <a:rPr lang="fi-FI" dirty="0" err="1">
                <a:solidFill>
                  <a:srgbClr val="FF0000"/>
                </a:solidFill>
              </a:rPr>
              <a:t>barnskyddets</a:t>
            </a:r>
            <a:r>
              <a:rPr lang="fi-FI" dirty="0"/>
              <a:t> </a:t>
            </a:r>
            <a:r>
              <a:rPr lang="fi-FI" dirty="0" err="1"/>
              <a:t>öppenvårdsåtgärder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err="1"/>
              <a:t>stöd</a:t>
            </a:r>
            <a:r>
              <a:rPr lang="fi-FI" dirty="0"/>
              <a:t> för </a:t>
            </a:r>
            <a:r>
              <a:rPr lang="fi-FI" dirty="0" err="1"/>
              <a:t>utredning</a:t>
            </a:r>
            <a:r>
              <a:rPr lang="fi-FI" dirty="0"/>
              <a:t> av </a:t>
            </a:r>
            <a:r>
              <a:rPr lang="fi-FI" dirty="0" err="1"/>
              <a:t>barns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familjens</a:t>
            </a:r>
            <a:r>
              <a:rPr lang="fi-FI" dirty="0"/>
              <a:t> </a:t>
            </a:r>
            <a:r>
              <a:rPr lang="fi-FI" dirty="0" err="1"/>
              <a:t>problemsituation</a:t>
            </a:r>
            <a:r>
              <a:rPr lang="fi-FI" dirty="0"/>
              <a:t>;</a:t>
            </a:r>
          </a:p>
          <a:p>
            <a:r>
              <a:rPr lang="fi-FI" dirty="0" err="1"/>
              <a:t>ekonomiskt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annat </a:t>
            </a:r>
            <a:r>
              <a:rPr lang="fi-FI" dirty="0" err="1"/>
              <a:t>stöd</a:t>
            </a:r>
            <a:r>
              <a:rPr lang="fi-FI" dirty="0"/>
              <a:t> i </a:t>
            </a:r>
            <a:r>
              <a:rPr lang="fi-FI" dirty="0" err="1"/>
              <a:t>skolgången</a:t>
            </a:r>
            <a:r>
              <a:rPr lang="fi-FI" dirty="0"/>
              <a:t>, </a:t>
            </a:r>
            <a:r>
              <a:rPr lang="fi-FI" dirty="0" err="1"/>
              <a:t>vid</a:t>
            </a:r>
            <a:r>
              <a:rPr lang="fi-FI" dirty="0"/>
              <a:t> </a:t>
            </a:r>
            <a:r>
              <a:rPr lang="fi-FI" dirty="0" err="1"/>
              <a:t>anskaffning</a:t>
            </a:r>
            <a:r>
              <a:rPr lang="fi-FI" dirty="0"/>
              <a:t> av </a:t>
            </a:r>
            <a:r>
              <a:rPr lang="fi-FI" dirty="0" err="1"/>
              <a:t>yrke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bostad</a:t>
            </a:r>
            <a:r>
              <a:rPr lang="fi-FI" dirty="0"/>
              <a:t>, </a:t>
            </a:r>
            <a:r>
              <a:rPr lang="fi-FI" dirty="0" err="1"/>
              <a:t>placering</a:t>
            </a:r>
            <a:r>
              <a:rPr lang="fi-FI" dirty="0"/>
              <a:t> i </a:t>
            </a:r>
            <a:r>
              <a:rPr lang="fi-FI" dirty="0" err="1"/>
              <a:t>arbete</a:t>
            </a:r>
            <a:r>
              <a:rPr lang="fi-FI" dirty="0"/>
              <a:t>, </a:t>
            </a:r>
            <a:r>
              <a:rPr lang="fi-FI" dirty="0" err="1"/>
              <a:t>fritidsintressen</a:t>
            </a:r>
            <a:r>
              <a:rPr lang="fi-FI" dirty="0"/>
              <a:t>, </a:t>
            </a:r>
            <a:r>
              <a:rPr lang="fi-FI" dirty="0" err="1"/>
              <a:t>upprätthållandet</a:t>
            </a:r>
            <a:r>
              <a:rPr lang="fi-FI" dirty="0"/>
              <a:t> av </a:t>
            </a:r>
            <a:r>
              <a:rPr lang="fi-FI" dirty="0" err="1"/>
              <a:t>nära</a:t>
            </a:r>
            <a:r>
              <a:rPr lang="fi-FI" dirty="0"/>
              <a:t> </a:t>
            </a:r>
            <a:r>
              <a:rPr lang="fi-FI" dirty="0" err="1"/>
              <a:t>mänskliga</a:t>
            </a:r>
            <a:r>
              <a:rPr lang="fi-FI" dirty="0"/>
              <a:t> </a:t>
            </a:r>
            <a:r>
              <a:rPr lang="fi-FI" dirty="0" err="1"/>
              <a:t>relationer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tillgodoseendet</a:t>
            </a:r>
            <a:r>
              <a:rPr lang="fi-FI" dirty="0"/>
              <a:t> av </a:t>
            </a:r>
            <a:r>
              <a:rPr lang="fi-FI" dirty="0" err="1"/>
              <a:t>andra</a:t>
            </a:r>
            <a:r>
              <a:rPr lang="fi-FI" dirty="0"/>
              <a:t> </a:t>
            </a:r>
            <a:r>
              <a:rPr lang="fi-FI" dirty="0" err="1"/>
              <a:t>personliga</a:t>
            </a:r>
            <a:r>
              <a:rPr lang="fi-FI" dirty="0"/>
              <a:t> </a:t>
            </a:r>
            <a:r>
              <a:rPr lang="fi-FI" dirty="0" err="1"/>
              <a:t>behov</a:t>
            </a:r>
            <a:r>
              <a:rPr lang="fi-FI" dirty="0"/>
              <a:t>;</a:t>
            </a:r>
          </a:p>
          <a:p>
            <a:r>
              <a:rPr lang="fi-FI" dirty="0" err="1"/>
              <a:t>vård</a:t>
            </a:r>
            <a:r>
              <a:rPr lang="fi-FI" dirty="0"/>
              <a:t>-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terapiservice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stöder</a:t>
            </a:r>
            <a:r>
              <a:rPr lang="fi-FI" dirty="0"/>
              <a:t> </a:t>
            </a:r>
            <a:r>
              <a:rPr lang="fi-FI" dirty="0" err="1"/>
              <a:t>barnets</a:t>
            </a:r>
            <a:r>
              <a:rPr lang="fi-FI" dirty="0"/>
              <a:t> </a:t>
            </a:r>
            <a:r>
              <a:rPr lang="fi-FI" dirty="0" err="1"/>
              <a:t>rehabilitering</a:t>
            </a:r>
            <a:r>
              <a:rPr lang="fi-FI" dirty="0"/>
              <a:t>;</a:t>
            </a:r>
          </a:p>
          <a:p>
            <a:r>
              <a:rPr lang="fi-FI" i="1" dirty="0" err="1"/>
              <a:t>intensifierat</a:t>
            </a:r>
            <a:r>
              <a:rPr lang="fi-FI" dirty="0"/>
              <a:t> </a:t>
            </a:r>
            <a:r>
              <a:rPr lang="fi-FI" dirty="0" err="1"/>
              <a:t>familjearbete</a:t>
            </a:r>
            <a:r>
              <a:rPr lang="fi-FI" dirty="0"/>
              <a:t>;</a:t>
            </a:r>
          </a:p>
          <a:p>
            <a:r>
              <a:rPr lang="fi-FI" i="1" dirty="0" err="1"/>
              <a:t>familjerehabilitering</a:t>
            </a:r>
            <a:r>
              <a:rPr lang="fi-FI" i="1" dirty="0"/>
              <a:t> </a:t>
            </a:r>
            <a:r>
              <a:rPr lang="fi-FI" dirty="0"/>
              <a:t>(</a:t>
            </a:r>
            <a:r>
              <a:rPr lang="fi-FI" dirty="0" err="1"/>
              <a:t>tidigare</a:t>
            </a:r>
            <a:r>
              <a:rPr lang="fi-FI" dirty="0"/>
              <a:t> </a:t>
            </a:r>
            <a:r>
              <a:rPr lang="fi-FI" dirty="0" err="1"/>
              <a:t>placering</a:t>
            </a:r>
            <a:r>
              <a:rPr lang="fi-FI" dirty="0"/>
              <a:t> av hela </a:t>
            </a:r>
            <a:r>
              <a:rPr lang="fi-FI" dirty="0" err="1"/>
              <a:t>familjen</a:t>
            </a:r>
            <a:r>
              <a:rPr lang="fi-FI" dirty="0"/>
              <a:t>); </a:t>
            </a:r>
            <a:r>
              <a:rPr lang="fi-FI" dirty="0" err="1"/>
              <a:t>samt</a:t>
            </a:r>
            <a:endParaRPr lang="fi-FI" dirty="0"/>
          </a:p>
          <a:p>
            <a:r>
              <a:rPr lang="fi-FI" dirty="0" err="1"/>
              <a:t>andra</a:t>
            </a:r>
            <a:r>
              <a:rPr lang="fi-FI" dirty="0"/>
              <a:t> </a:t>
            </a:r>
            <a:r>
              <a:rPr lang="fi-FI" dirty="0" err="1"/>
              <a:t>tjänster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stödåtgärder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stöder</a:t>
            </a:r>
            <a:r>
              <a:rPr lang="fi-FI" dirty="0"/>
              <a:t> </a:t>
            </a:r>
            <a:r>
              <a:rPr lang="fi-FI" dirty="0" err="1"/>
              <a:t>barnet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familjen</a:t>
            </a:r>
            <a:r>
              <a:rPr lang="fi-FI" dirty="0"/>
              <a:t>.</a:t>
            </a:r>
          </a:p>
          <a:p>
            <a:pPr marL="0" indent="0">
              <a:buNone/>
            </a:pPr>
            <a:r>
              <a:rPr lang="fi-FI" dirty="0"/>
              <a:t>De för </a:t>
            </a:r>
            <a:r>
              <a:rPr lang="fi-FI" dirty="0" err="1"/>
              <a:t>barnet</a:t>
            </a:r>
            <a:r>
              <a:rPr lang="fi-FI" dirty="0"/>
              <a:t> </a:t>
            </a:r>
            <a:r>
              <a:rPr lang="fi-FI" dirty="0" err="1"/>
              <a:t>nödvändiga</a:t>
            </a:r>
            <a:r>
              <a:rPr lang="fi-FI" dirty="0"/>
              <a:t> </a:t>
            </a:r>
            <a:r>
              <a:rPr lang="fi-FI" dirty="0" err="1"/>
              <a:t>socialvårds</a:t>
            </a:r>
            <a:r>
              <a:rPr lang="fi-FI" dirty="0"/>
              <a:t>-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dagvårdstjänsterna</a:t>
            </a:r>
            <a:r>
              <a:rPr lang="fi-FI" dirty="0"/>
              <a:t> </a:t>
            </a:r>
            <a:r>
              <a:rPr lang="fi-FI" dirty="0" err="1"/>
              <a:t>ska</a:t>
            </a:r>
            <a:r>
              <a:rPr lang="fi-FI" dirty="0"/>
              <a:t> </a:t>
            </a:r>
            <a:r>
              <a:rPr lang="fi-FI" dirty="0" err="1"/>
              <a:t>tillhandahållas</a:t>
            </a:r>
            <a:r>
              <a:rPr lang="fi-FI" dirty="0"/>
              <a:t> </a:t>
            </a:r>
            <a:r>
              <a:rPr lang="fi-FI" dirty="0" err="1"/>
              <a:t>enligt</a:t>
            </a:r>
            <a:r>
              <a:rPr lang="fi-FI" dirty="0"/>
              <a:t> </a:t>
            </a: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behovsbedömning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socialarbetare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ansvarar</a:t>
            </a:r>
            <a:r>
              <a:rPr lang="fi-FI" dirty="0"/>
              <a:t> för </a:t>
            </a:r>
            <a:r>
              <a:rPr lang="fi-FI" dirty="0" err="1"/>
              <a:t>barnets</a:t>
            </a:r>
            <a:r>
              <a:rPr lang="fi-FI" dirty="0"/>
              <a:t> </a:t>
            </a:r>
            <a:r>
              <a:rPr lang="fi-FI" dirty="0" err="1"/>
              <a:t>angelägenheter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gjort</a:t>
            </a:r>
            <a:r>
              <a:rPr lang="fi-FI" dirty="0"/>
              <a:t> i </a:t>
            </a:r>
            <a:r>
              <a:rPr lang="fi-FI" dirty="0" err="1"/>
              <a:t>klientplanen</a:t>
            </a:r>
            <a:r>
              <a:rPr lang="fi-FI" dirty="0"/>
              <a:t>.  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59181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Förhållandet</a:t>
            </a:r>
            <a:r>
              <a:rPr lang="fi-FI" dirty="0"/>
              <a:t> </a:t>
            </a:r>
            <a:r>
              <a:rPr lang="fi-FI" dirty="0" err="1"/>
              <a:t>mellan</a:t>
            </a:r>
            <a:r>
              <a:rPr lang="fi-FI" dirty="0"/>
              <a:t> SVL 35 §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anmälnin</a:t>
            </a:r>
            <a:r>
              <a:rPr lang="fi-FI" dirty="0"/>
              <a:t>-				</a:t>
            </a:r>
            <a:r>
              <a:rPr lang="fi-FI" dirty="0" err="1"/>
              <a:t>garna</a:t>
            </a:r>
            <a:r>
              <a:rPr lang="fi-FI" dirty="0"/>
              <a:t> </a:t>
            </a:r>
            <a:r>
              <a:rPr lang="fi-FI" dirty="0" err="1"/>
              <a:t>enligt</a:t>
            </a:r>
            <a:r>
              <a:rPr lang="fi-FI" dirty="0"/>
              <a:t> BSL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err="1"/>
              <a:t>Ur</a:t>
            </a:r>
            <a:r>
              <a:rPr lang="fi-FI" dirty="0"/>
              <a:t> </a:t>
            </a:r>
            <a:r>
              <a:rPr lang="fi-FI" dirty="0" err="1">
                <a:solidFill>
                  <a:srgbClr val="FF0000"/>
                </a:solidFill>
              </a:rPr>
              <a:t>socialmyndighetens</a:t>
            </a:r>
            <a:r>
              <a:rPr lang="fi-FI" dirty="0"/>
              <a:t> </a:t>
            </a:r>
            <a:r>
              <a:rPr lang="fi-FI" dirty="0" err="1"/>
              <a:t>synvinkel</a:t>
            </a:r>
            <a:r>
              <a:rPr lang="fi-FI" dirty="0"/>
              <a:t> </a:t>
            </a:r>
            <a:r>
              <a:rPr lang="fi-FI" dirty="0" err="1"/>
              <a:t>bör</a:t>
            </a:r>
            <a:r>
              <a:rPr lang="fi-FI" dirty="0"/>
              <a:t> </a:t>
            </a:r>
            <a:r>
              <a:rPr lang="fi-FI" dirty="0" err="1"/>
              <a:t>såväl</a:t>
            </a:r>
            <a:r>
              <a:rPr lang="fi-FI" dirty="0"/>
              <a:t> </a:t>
            </a:r>
            <a:r>
              <a:rPr lang="fi-FI" dirty="0" err="1"/>
              <a:t>vid</a:t>
            </a:r>
            <a:r>
              <a:rPr lang="fi-FI" dirty="0"/>
              <a:t> en </a:t>
            </a:r>
            <a:r>
              <a:rPr lang="fi-FI" dirty="0" err="1"/>
              <a:t>anmälan</a:t>
            </a:r>
            <a:r>
              <a:rPr lang="fi-FI" dirty="0"/>
              <a:t> i </a:t>
            </a:r>
            <a:r>
              <a:rPr lang="fi-FI" dirty="0" err="1"/>
              <a:t>enlighet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SVL 35 § 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vid</a:t>
            </a:r>
            <a:r>
              <a:rPr lang="fi-FI" dirty="0"/>
              <a:t> en </a:t>
            </a:r>
            <a:r>
              <a:rPr lang="fi-FI" dirty="0" err="1"/>
              <a:t>barnskyddsanmälan</a:t>
            </a:r>
            <a:r>
              <a:rPr lang="fi-FI" dirty="0"/>
              <a:t> </a:t>
            </a:r>
            <a:r>
              <a:rPr lang="fi-FI" dirty="0" err="1"/>
              <a:t>alltid</a:t>
            </a:r>
            <a:r>
              <a:rPr lang="fi-FI" dirty="0"/>
              <a:t> </a:t>
            </a:r>
            <a:r>
              <a:rPr lang="fi-FI" dirty="0" err="1"/>
              <a:t>först</a:t>
            </a:r>
            <a:r>
              <a:rPr lang="fi-FI" dirty="0"/>
              <a:t> </a:t>
            </a:r>
            <a:r>
              <a:rPr lang="fi-FI" dirty="0" err="1"/>
              <a:t>bedömas</a:t>
            </a:r>
            <a:r>
              <a:rPr lang="fi-FI" dirty="0"/>
              <a:t>,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behov</a:t>
            </a:r>
            <a:r>
              <a:rPr lang="fi-FI" dirty="0"/>
              <a:t> av </a:t>
            </a:r>
            <a:r>
              <a:rPr lang="fi-FI" dirty="0" err="1">
                <a:solidFill>
                  <a:srgbClr val="FF0000"/>
                </a:solidFill>
              </a:rPr>
              <a:t>brådskande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åtgärder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/>
              <a:t>föreligger</a:t>
            </a:r>
            <a:r>
              <a:rPr lang="fi-FI" dirty="0"/>
              <a:t>.</a:t>
            </a:r>
          </a:p>
          <a:p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detta</a:t>
            </a:r>
            <a:r>
              <a:rPr lang="fi-FI" dirty="0"/>
              <a:t> </a:t>
            </a:r>
            <a:r>
              <a:rPr lang="fi-FI" dirty="0" err="1"/>
              <a:t>inte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fallet</a:t>
            </a:r>
            <a:r>
              <a:rPr lang="fi-FI" dirty="0"/>
              <a:t> </a:t>
            </a:r>
            <a:r>
              <a:rPr lang="fi-FI" dirty="0" err="1"/>
              <a:t>görs</a:t>
            </a:r>
            <a:r>
              <a:rPr lang="fi-FI" dirty="0"/>
              <a:t> en </a:t>
            </a:r>
            <a:r>
              <a:rPr lang="fi-FI" dirty="0" err="1"/>
              <a:t>allmän</a:t>
            </a:r>
            <a:r>
              <a:rPr lang="fi-FI" dirty="0"/>
              <a:t> </a:t>
            </a:r>
            <a:r>
              <a:rPr lang="fi-FI" dirty="0" err="1">
                <a:solidFill>
                  <a:srgbClr val="FF0000"/>
                </a:solidFill>
              </a:rPr>
              <a:t>bedömning</a:t>
            </a:r>
            <a:r>
              <a:rPr lang="fi-FI" dirty="0">
                <a:solidFill>
                  <a:srgbClr val="FF0000"/>
                </a:solidFill>
              </a:rPr>
              <a:t> av </a:t>
            </a:r>
            <a:r>
              <a:rPr lang="fi-FI" dirty="0" err="1">
                <a:solidFill>
                  <a:srgbClr val="FF0000"/>
                </a:solidFill>
              </a:rPr>
              <a:t>servicebehovet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/>
              <a:t>förutom</a:t>
            </a:r>
            <a:r>
              <a:rPr lang="fi-FI" dirty="0"/>
              <a:t> i </a:t>
            </a:r>
            <a:r>
              <a:rPr lang="fi-FI" dirty="0" err="1"/>
              <a:t>fall</a:t>
            </a:r>
            <a:r>
              <a:rPr lang="fi-FI" dirty="0"/>
              <a:t> </a:t>
            </a:r>
            <a:r>
              <a:rPr lang="fi-FI" dirty="0" err="1"/>
              <a:t>där</a:t>
            </a:r>
            <a:r>
              <a:rPr lang="fi-FI" dirty="0"/>
              <a:t>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uppenbart</a:t>
            </a:r>
            <a:r>
              <a:rPr lang="fi-FI" dirty="0"/>
              <a:t> </a:t>
            </a:r>
            <a:r>
              <a:rPr lang="fi-FI" dirty="0" err="1"/>
              <a:t>onödigt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göra</a:t>
            </a:r>
            <a:r>
              <a:rPr lang="fi-FI" dirty="0"/>
              <a:t> </a:t>
            </a:r>
            <a:r>
              <a:rPr lang="fi-FI" dirty="0" err="1"/>
              <a:t>den</a:t>
            </a:r>
            <a:r>
              <a:rPr lang="fi-FI" dirty="0"/>
              <a:t> (</a:t>
            </a:r>
            <a:r>
              <a:rPr lang="fi-FI" dirty="0" err="1"/>
              <a:t>t.ex</a:t>
            </a:r>
            <a:r>
              <a:rPr lang="fi-FI" dirty="0"/>
              <a:t>. </a:t>
            </a:r>
            <a:r>
              <a:rPr lang="fi-FI" dirty="0" err="1"/>
              <a:t>när</a:t>
            </a:r>
            <a:r>
              <a:rPr lang="fi-FI" dirty="0"/>
              <a:t> en </a:t>
            </a:r>
            <a:r>
              <a:rPr lang="fi-FI" dirty="0" err="1"/>
              <a:t>bedömning</a:t>
            </a:r>
            <a:r>
              <a:rPr lang="fi-FI" dirty="0"/>
              <a:t> </a:t>
            </a:r>
            <a:r>
              <a:rPr lang="fi-FI" dirty="0" err="1"/>
              <a:t>redan</a:t>
            </a:r>
            <a:r>
              <a:rPr lang="fi-FI" dirty="0"/>
              <a:t> </a:t>
            </a:r>
            <a:r>
              <a:rPr lang="fi-FI" dirty="0" err="1"/>
              <a:t>gjorts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när</a:t>
            </a:r>
            <a:r>
              <a:rPr lang="fi-FI" dirty="0"/>
              <a:t> </a:t>
            </a:r>
            <a:r>
              <a:rPr lang="fi-FI" dirty="0" err="1"/>
              <a:t>behovet</a:t>
            </a:r>
            <a:r>
              <a:rPr lang="fi-FI" dirty="0"/>
              <a:t> </a:t>
            </a:r>
            <a:r>
              <a:rPr lang="fi-FI" dirty="0" err="1"/>
              <a:t>tydligt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tillfälligt</a:t>
            </a:r>
            <a:r>
              <a:rPr lang="fi-FI" dirty="0"/>
              <a:t>).</a:t>
            </a:r>
          </a:p>
          <a:p>
            <a:r>
              <a:rPr lang="fi-FI" dirty="0"/>
              <a:t>I </a:t>
            </a:r>
            <a:r>
              <a:rPr lang="fi-FI" dirty="0" err="1"/>
              <a:t>detta</a:t>
            </a:r>
            <a:r>
              <a:rPr lang="fi-FI" dirty="0"/>
              <a:t> </a:t>
            </a:r>
            <a:r>
              <a:rPr lang="fi-FI" dirty="0" err="1"/>
              <a:t>sammanhang</a:t>
            </a:r>
            <a:r>
              <a:rPr lang="fi-FI" dirty="0"/>
              <a:t> </a:t>
            </a:r>
            <a:r>
              <a:rPr lang="fi-FI" dirty="0" err="1"/>
              <a:t>bör</a:t>
            </a:r>
            <a:r>
              <a:rPr lang="fi-FI" dirty="0"/>
              <a:t> </a:t>
            </a:r>
            <a:r>
              <a:rPr lang="fi-FI" dirty="0" err="1"/>
              <a:t>socialarbetaren</a:t>
            </a:r>
            <a:r>
              <a:rPr lang="fi-FI" dirty="0"/>
              <a:t> </a:t>
            </a:r>
            <a:r>
              <a:rPr lang="fi-FI" dirty="0" err="1"/>
              <a:t>också</a:t>
            </a:r>
            <a:r>
              <a:rPr lang="fi-FI" dirty="0"/>
              <a:t> </a:t>
            </a:r>
            <a:r>
              <a:rPr lang="fi-FI" dirty="0" err="1"/>
              <a:t>bedöma</a:t>
            </a:r>
            <a:r>
              <a:rPr lang="fi-FI" dirty="0"/>
              <a:t>,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det</a:t>
            </a:r>
            <a:r>
              <a:rPr lang="fi-FI" dirty="0"/>
              <a:t> i </a:t>
            </a:r>
            <a:r>
              <a:rPr lang="fi-FI" dirty="0" err="1"/>
              <a:t>samband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bedömningen</a:t>
            </a:r>
            <a:r>
              <a:rPr lang="fi-FI" dirty="0"/>
              <a:t> av </a:t>
            </a:r>
            <a:r>
              <a:rPr lang="fi-FI" dirty="0" err="1"/>
              <a:t>servicebehovet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nödvändigt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uttryckligen</a:t>
            </a:r>
            <a:r>
              <a:rPr lang="fi-FI" dirty="0"/>
              <a:t> </a:t>
            </a:r>
            <a:r>
              <a:rPr lang="fi-FI" dirty="0" err="1"/>
              <a:t>bedöma</a:t>
            </a:r>
            <a:r>
              <a:rPr lang="fi-FI" dirty="0"/>
              <a:t> </a:t>
            </a:r>
            <a:r>
              <a:rPr lang="fi-FI" dirty="0" err="1">
                <a:solidFill>
                  <a:srgbClr val="FF0000"/>
                </a:solidFill>
              </a:rPr>
              <a:t>barnskyddsbehovet</a:t>
            </a:r>
            <a:r>
              <a:rPr lang="fi-FI" dirty="0">
                <a:solidFill>
                  <a:srgbClr val="FF0000"/>
                </a:solidFill>
              </a:rPr>
              <a:t>. </a:t>
            </a:r>
            <a:r>
              <a:rPr lang="fi-FI" dirty="0"/>
              <a:t>(</a:t>
            </a:r>
            <a:r>
              <a:rPr lang="fi-FI" dirty="0" err="1"/>
              <a:t>Obs</a:t>
            </a:r>
            <a:r>
              <a:rPr lang="fi-FI" dirty="0"/>
              <a:t>! </a:t>
            </a:r>
            <a:r>
              <a:rPr lang="fi-FI" dirty="0" err="1"/>
              <a:t>Enligt</a:t>
            </a:r>
            <a:r>
              <a:rPr lang="fi-FI" dirty="0"/>
              <a:t> </a:t>
            </a: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nya</a:t>
            </a:r>
            <a:r>
              <a:rPr lang="fi-FI" dirty="0"/>
              <a:t> </a:t>
            </a:r>
            <a:r>
              <a:rPr lang="fi-FI" dirty="0" err="1"/>
              <a:t>lagen</a:t>
            </a:r>
            <a:r>
              <a:rPr lang="fi-FI" dirty="0"/>
              <a:t> </a:t>
            </a:r>
            <a:r>
              <a:rPr lang="fi-FI" dirty="0" err="1"/>
              <a:t>hör</a:t>
            </a:r>
            <a:r>
              <a:rPr lang="fi-FI" dirty="0"/>
              <a:t> </a:t>
            </a:r>
            <a:r>
              <a:rPr lang="fi-FI" dirty="0" err="1"/>
              <a:t>alltså</a:t>
            </a:r>
            <a:r>
              <a:rPr lang="fi-FI" dirty="0"/>
              <a:t> en </a:t>
            </a:r>
            <a:r>
              <a:rPr lang="fi-FI" dirty="0" err="1"/>
              <a:t>stor</a:t>
            </a:r>
            <a:r>
              <a:rPr lang="fi-FI" dirty="0"/>
              <a:t> del av </a:t>
            </a:r>
            <a:r>
              <a:rPr lang="fi-FI" dirty="0" err="1"/>
              <a:t>tidigare</a:t>
            </a:r>
            <a:r>
              <a:rPr lang="fi-FI" dirty="0"/>
              <a:t> </a:t>
            </a:r>
            <a:r>
              <a:rPr lang="fi-FI" dirty="0" err="1"/>
              <a:t>barnskyddets</a:t>
            </a:r>
            <a:r>
              <a:rPr lang="fi-FI" dirty="0"/>
              <a:t> </a:t>
            </a:r>
            <a:r>
              <a:rPr lang="fi-FI" dirty="0" err="1"/>
              <a:t>öppenvårdsåtgärder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allmänna</a:t>
            </a:r>
            <a:r>
              <a:rPr lang="fi-FI" dirty="0"/>
              <a:t> </a:t>
            </a:r>
            <a:r>
              <a:rPr lang="fi-FI" dirty="0" err="1"/>
              <a:t>socialvården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/>
              <a:t>erbjudas</a:t>
            </a:r>
            <a:r>
              <a:rPr lang="fi-FI" dirty="0"/>
              <a:t> </a:t>
            </a:r>
            <a:r>
              <a:rPr lang="fi-FI" dirty="0" err="1"/>
              <a:t>där</a:t>
            </a:r>
            <a:r>
              <a:rPr lang="fi-FI" dirty="0"/>
              <a:t>.)  </a:t>
            </a:r>
          </a:p>
        </p:txBody>
      </p:sp>
    </p:spTree>
    <p:extLst>
      <p:ext uri="{BB962C8B-B14F-4D97-AF65-F5344CB8AC3E}">
        <p14:creationId xmlns:p14="http://schemas.microsoft.com/office/powerpoint/2010/main" val="3314191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	</a:t>
            </a:r>
            <a:r>
              <a:rPr lang="fi-FI" dirty="0" err="1"/>
              <a:t>Förhållandet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skolans</a:t>
            </a:r>
            <a:r>
              <a:rPr lang="fi-FI" dirty="0"/>
              <a:t> </a:t>
            </a:r>
            <a:r>
              <a:rPr lang="fi-FI" dirty="0" err="1"/>
              <a:t>elevvård</a:t>
            </a:r>
            <a:r>
              <a:rPr lang="fi-FI" dirty="0"/>
              <a:t> (</a:t>
            </a:r>
            <a:r>
              <a:rPr lang="fi-FI"/>
              <a:t>lag 				1287/2013</a:t>
            </a:r>
            <a:r>
              <a:rPr lang="fi-FI" dirty="0"/>
              <a:t>; 16 §)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err="1"/>
              <a:t>Inom</a:t>
            </a:r>
            <a:r>
              <a:rPr lang="fi-FI" dirty="0"/>
              <a:t> </a:t>
            </a:r>
            <a:r>
              <a:rPr lang="fi-FI" dirty="0" err="1"/>
              <a:t>skolan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huvudregeln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lärare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annan </a:t>
            </a:r>
            <a:r>
              <a:rPr lang="fi-FI" dirty="0" err="1"/>
              <a:t>anställd</a:t>
            </a:r>
            <a:r>
              <a:rPr lang="fi-FI" dirty="0"/>
              <a:t> </a:t>
            </a:r>
            <a:r>
              <a:rPr lang="fi-FI" dirty="0" err="1"/>
              <a:t>bedömer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en </a:t>
            </a:r>
            <a:r>
              <a:rPr lang="fi-FI" dirty="0" err="1"/>
              <a:t>elev</a:t>
            </a:r>
            <a:r>
              <a:rPr lang="fi-FI" dirty="0"/>
              <a:t> </a:t>
            </a:r>
            <a:r>
              <a:rPr lang="fi-FI" dirty="0" err="1"/>
              <a:t>behöver</a:t>
            </a:r>
            <a:r>
              <a:rPr lang="fi-FI" dirty="0"/>
              <a:t> </a:t>
            </a:r>
            <a:r>
              <a:rPr lang="fi-FI" dirty="0" err="1"/>
              <a:t>psykolog</a:t>
            </a:r>
            <a:r>
              <a:rPr lang="fi-FI" dirty="0"/>
              <a:t>-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kuratorhjälp</a:t>
            </a:r>
            <a:r>
              <a:rPr lang="fi-FI" dirty="0"/>
              <a:t> för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förebygga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övervinna</a:t>
            </a:r>
            <a:r>
              <a:rPr lang="fi-FI" dirty="0"/>
              <a:t> </a:t>
            </a:r>
            <a:r>
              <a:rPr lang="fi-FI" dirty="0" err="1"/>
              <a:t>sociala</a:t>
            </a:r>
            <a:r>
              <a:rPr lang="fi-FI" dirty="0"/>
              <a:t>, </a:t>
            </a:r>
            <a:r>
              <a:rPr lang="fi-FI" dirty="0" err="1"/>
              <a:t>psykiska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studiesvårigheter</a:t>
            </a:r>
            <a:r>
              <a:rPr lang="fi-FI" dirty="0"/>
              <a:t>, </a:t>
            </a:r>
            <a:r>
              <a:rPr lang="fi-FI" dirty="0" err="1"/>
              <a:t>ska</a:t>
            </a:r>
            <a:r>
              <a:rPr lang="fi-FI" dirty="0"/>
              <a:t> </a:t>
            </a:r>
            <a:r>
              <a:rPr lang="fi-FI" dirty="0" err="1"/>
              <a:t>han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hon</a:t>
            </a:r>
            <a:r>
              <a:rPr lang="fi-FI" dirty="0"/>
              <a:t> </a:t>
            </a:r>
            <a:r>
              <a:rPr lang="fi-FI" dirty="0" err="1">
                <a:solidFill>
                  <a:srgbClr val="FF0000"/>
                </a:solidFill>
              </a:rPr>
              <a:t>tillsammans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med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eleven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utan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dröjsmål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kontakta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elevhälsans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psykolog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eller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kurator</a:t>
            </a:r>
            <a:r>
              <a:rPr lang="fi-FI" dirty="0"/>
              <a:t>.</a:t>
            </a:r>
          </a:p>
          <a:p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inte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möjligt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ta</a:t>
            </a:r>
            <a:r>
              <a:rPr lang="fi-FI" dirty="0"/>
              <a:t> </a:t>
            </a:r>
            <a:r>
              <a:rPr lang="fi-FI" dirty="0" err="1"/>
              <a:t>kontakt</a:t>
            </a:r>
            <a:r>
              <a:rPr lang="fi-FI" dirty="0"/>
              <a:t> </a:t>
            </a:r>
            <a:r>
              <a:rPr lang="fi-FI" dirty="0" err="1"/>
              <a:t>tillsammans</a:t>
            </a:r>
            <a:r>
              <a:rPr lang="fi-FI" dirty="0"/>
              <a:t> (</a:t>
            </a:r>
            <a:r>
              <a:rPr lang="fi-FI" dirty="0" err="1"/>
              <a:t>eleven</a:t>
            </a:r>
            <a:r>
              <a:rPr lang="fi-FI" dirty="0"/>
              <a:t> </a:t>
            </a:r>
            <a:r>
              <a:rPr lang="fi-FI" dirty="0" err="1"/>
              <a:t>t.ex</a:t>
            </a:r>
            <a:r>
              <a:rPr lang="fi-FI" dirty="0"/>
              <a:t>. </a:t>
            </a:r>
            <a:r>
              <a:rPr lang="fi-FI" dirty="0" err="1"/>
              <a:t>vägrar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inte</a:t>
            </a:r>
            <a:r>
              <a:rPr lang="fi-FI" dirty="0"/>
              <a:t> visat </a:t>
            </a:r>
            <a:r>
              <a:rPr lang="fi-FI" dirty="0" err="1"/>
              <a:t>sig</a:t>
            </a:r>
            <a:r>
              <a:rPr lang="fi-FI" dirty="0"/>
              <a:t> i </a:t>
            </a:r>
            <a:r>
              <a:rPr lang="fi-FI" dirty="0" err="1"/>
              <a:t>skolan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/>
              <a:t>inte</a:t>
            </a:r>
            <a:r>
              <a:rPr lang="fi-FI" dirty="0"/>
              <a:t> </a:t>
            </a:r>
            <a:r>
              <a:rPr lang="fi-FI" dirty="0" err="1"/>
              <a:t>heller</a:t>
            </a:r>
            <a:r>
              <a:rPr lang="fi-FI" dirty="0"/>
              <a:t> </a:t>
            </a:r>
            <a:r>
              <a:rPr lang="fi-FI" dirty="0" err="1"/>
              <a:t>nås</a:t>
            </a:r>
            <a:r>
              <a:rPr lang="fi-FI" dirty="0"/>
              <a:t> per </a:t>
            </a:r>
            <a:r>
              <a:rPr lang="fi-FI" dirty="0" err="1"/>
              <a:t>telefon</a:t>
            </a:r>
            <a:r>
              <a:rPr lang="fi-FI" dirty="0"/>
              <a:t>) </a:t>
            </a: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>
                <a:solidFill>
                  <a:srgbClr val="FF0000"/>
                </a:solidFill>
              </a:rPr>
              <a:t>den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anställda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ta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kontakt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ensam</a:t>
            </a:r>
            <a:r>
              <a:rPr lang="fi-FI" dirty="0"/>
              <a:t>, </a:t>
            </a:r>
            <a:r>
              <a:rPr lang="fi-FI" dirty="0" err="1"/>
              <a:t>lämna</a:t>
            </a:r>
            <a:r>
              <a:rPr lang="fi-FI" dirty="0"/>
              <a:t> de </a:t>
            </a:r>
            <a:r>
              <a:rPr lang="fi-FI" dirty="0" err="1"/>
              <a:t>uppgifter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han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hon</a:t>
            </a:r>
            <a:r>
              <a:rPr lang="fi-FI" dirty="0"/>
              <a:t> </a:t>
            </a:r>
            <a:r>
              <a:rPr lang="fi-FI" dirty="0" err="1"/>
              <a:t>känner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behövs</a:t>
            </a:r>
            <a:r>
              <a:rPr lang="fi-FI" dirty="0"/>
              <a:t> för </a:t>
            </a:r>
            <a:r>
              <a:rPr lang="fi-FI" dirty="0" err="1"/>
              <a:t>bedömning</a:t>
            </a:r>
            <a:r>
              <a:rPr lang="fi-FI" dirty="0"/>
              <a:t> av </a:t>
            </a:r>
            <a:r>
              <a:rPr lang="fi-FI" dirty="0" err="1"/>
              <a:t>elevens</a:t>
            </a:r>
            <a:r>
              <a:rPr lang="fi-FI" dirty="0"/>
              <a:t> </a:t>
            </a:r>
            <a:r>
              <a:rPr lang="fi-FI" dirty="0" err="1"/>
              <a:t>stödbehov</a:t>
            </a:r>
            <a:r>
              <a:rPr lang="fi-FI" dirty="0"/>
              <a:t>.</a:t>
            </a:r>
          </a:p>
          <a:p>
            <a:r>
              <a:rPr lang="fi-FI" dirty="0"/>
              <a:t>I </a:t>
            </a:r>
            <a:r>
              <a:rPr lang="fi-FI" dirty="0" err="1"/>
              <a:t>dessa</a:t>
            </a:r>
            <a:r>
              <a:rPr lang="fi-FI" dirty="0"/>
              <a:t> </a:t>
            </a:r>
            <a:r>
              <a:rPr lang="fi-FI" dirty="0" err="1"/>
              <a:t>fall</a:t>
            </a:r>
            <a:r>
              <a:rPr lang="fi-FI" dirty="0"/>
              <a:t> </a:t>
            </a:r>
            <a:r>
              <a:rPr lang="fi-FI" dirty="0" err="1"/>
              <a:t>bör</a:t>
            </a:r>
            <a:r>
              <a:rPr lang="fi-FI" dirty="0"/>
              <a:t> </a:t>
            </a:r>
            <a:r>
              <a:rPr lang="fi-FI" dirty="0" err="1">
                <a:solidFill>
                  <a:srgbClr val="FF0000"/>
                </a:solidFill>
              </a:rPr>
              <a:t>eleven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informeras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om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kontakttagandet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och</a:t>
            </a:r>
            <a:r>
              <a:rPr lang="fi-FI" dirty="0">
                <a:solidFill>
                  <a:srgbClr val="FF0000"/>
                </a:solidFill>
              </a:rPr>
              <a:t> ges </a:t>
            </a:r>
            <a:r>
              <a:rPr lang="fi-FI" dirty="0" err="1">
                <a:solidFill>
                  <a:srgbClr val="FF0000"/>
                </a:solidFill>
              </a:rPr>
              <a:t>möjlighet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till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samtal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psykologen</a:t>
            </a:r>
            <a:r>
              <a:rPr lang="fi-FI" dirty="0"/>
              <a:t> / </a:t>
            </a:r>
            <a:r>
              <a:rPr lang="fi-FI" dirty="0" err="1"/>
              <a:t>kuratorn</a:t>
            </a:r>
            <a:r>
              <a:rPr lang="fi-FI" dirty="0"/>
              <a:t> </a:t>
            </a:r>
            <a:r>
              <a:rPr lang="fi-FI" dirty="0" err="1"/>
              <a:t>under</a:t>
            </a:r>
            <a:r>
              <a:rPr lang="fi-FI" dirty="0"/>
              <a:t> en </a:t>
            </a:r>
            <a:r>
              <a:rPr lang="fi-FI" dirty="0" err="1"/>
              <a:t>kort</a:t>
            </a:r>
            <a:r>
              <a:rPr lang="fi-FI" dirty="0"/>
              <a:t> </a:t>
            </a:r>
            <a:r>
              <a:rPr lang="fi-FI" dirty="0" err="1"/>
              <a:t>tidsfrist</a:t>
            </a:r>
            <a:r>
              <a:rPr lang="fi-FI" dirty="0"/>
              <a:t> (</a:t>
            </a:r>
            <a:r>
              <a:rPr lang="fi-FI" dirty="0" err="1"/>
              <a:t>senast</a:t>
            </a:r>
            <a:r>
              <a:rPr lang="fi-FI" dirty="0"/>
              <a:t> </a:t>
            </a: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sjunde</a:t>
            </a:r>
            <a:r>
              <a:rPr lang="fi-FI" dirty="0"/>
              <a:t> </a:t>
            </a:r>
            <a:r>
              <a:rPr lang="fi-FI" dirty="0" err="1"/>
              <a:t>arbetsdagen</a:t>
            </a:r>
            <a:r>
              <a:rPr lang="fi-FI" dirty="0"/>
              <a:t>; i </a:t>
            </a:r>
            <a:r>
              <a:rPr lang="fi-FI" dirty="0" err="1"/>
              <a:t>brådskande</a:t>
            </a:r>
            <a:r>
              <a:rPr lang="fi-FI" dirty="0"/>
              <a:t> </a:t>
            </a:r>
            <a:r>
              <a:rPr lang="fi-FI" dirty="0" err="1"/>
              <a:t>fall</a:t>
            </a:r>
            <a:r>
              <a:rPr lang="fi-FI" dirty="0"/>
              <a:t> </a:t>
            </a:r>
            <a:r>
              <a:rPr lang="fi-FI" dirty="0" err="1"/>
              <a:t>samma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nästa</a:t>
            </a:r>
            <a:r>
              <a:rPr lang="fi-FI" dirty="0"/>
              <a:t> </a:t>
            </a:r>
            <a:r>
              <a:rPr lang="fi-FI" dirty="0" err="1"/>
              <a:t>arbetsdag</a:t>
            </a:r>
            <a:r>
              <a:rPr lang="fi-FI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922975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	Förhållandet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skolans</a:t>
            </a:r>
            <a:r>
              <a:rPr lang="fi-FI" dirty="0"/>
              <a:t> </a:t>
            </a:r>
            <a:r>
              <a:rPr lang="fi-FI" dirty="0" err="1"/>
              <a:t>elevvård</a:t>
            </a:r>
            <a:r>
              <a:rPr lang="fi-FI" dirty="0"/>
              <a:t> II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16  3 </a:t>
            </a:r>
            <a:r>
              <a:rPr lang="fi-FI" dirty="0" err="1"/>
              <a:t>mom</a:t>
            </a:r>
            <a:r>
              <a:rPr lang="fi-FI" dirty="0"/>
              <a:t>: </a:t>
            </a:r>
            <a:r>
              <a:rPr lang="fi-FI" dirty="0">
                <a:solidFill>
                  <a:srgbClr val="FF0000"/>
                </a:solidFill>
              </a:rPr>
              <a:t>”</a:t>
            </a:r>
            <a:r>
              <a:rPr lang="fi-FI" dirty="0" err="1">
                <a:solidFill>
                  <a:srgbClr val="FF0000"/>
                </a:solidFill>
              </a:rPr>
              <a:t>Även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andra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personer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än</a:t>
            </a:r>
            <a:r>
              <a:rPr lang="fi-FI" dirty="0">
                <a:solidFill>
                  <a:srgbClr val="FF0000"/>
                </a:solidFill>
              </a:rPr>
              <a:t> de </a:t>
            </a:r>
            <a:r>
              <a:rPr lang="fi-FI" dirty="0" err="1">
                <a:solidFill>
                  <a:srgbClr val="FF0000"/>
                </a:solidFill>
              </a:rPr>
              <a:t>som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avses</a:t>
            </a:r>
            <a:r>
              <a:rPr lang="fi-FI" dirty="0">
                <a:solidFill>
                  <a:srgbClr val="FF0000"/>
                </a:solidFill>
              </a:rPr>
              <a:t> i 1 </a:t>
            </a:r>
            <a:r>
              <a:rPr lang="fi-FI" dirty="0" err="1">
                <a:solidFill>
                  <a:srgbClr val="FF0000"/>
                </a:solidFill>
              </a:rPr>
              <a:t>mom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som</a:t>
            </a:r>
            <a:r>
              <a:rPr lang="fi-FI" dirty="0">
                <a:solidFill>
                  <a:srgbClr val="FF0000"/>
                </a:solidFill>
              </a:rPr>
              <a:t> i </a:t>
            </a:r>
            <a:r>
              <a:rPr lang="fi-FI" dirty="0" err="1">
                <a:solidFill>
                  <a:srgbClr val="FF0000"/>
                </a:solidFill>
              </a:rPr>
              <a:t>sin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yrkesuppgift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fått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veta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att</a:t>
            </a:r>
            <a:r>
              <a:rPr lang="fi-FI" dirty="0">
                <a:solidFill>
                  <a:srgbClr val="FF0000"/>
                </a:solidFill>
              </a:rPr>
              <a:t> en </a:t>
            </a:r>
            <a:r>
              <a:rPr lang="fi-FI" dirty="0" err="1">
                <a:solidFill>
                  <a:srgbClr val="FF0000"/>
                </a:solidFill>
              </a:rPr>
              <a:t>studerande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behöver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stöd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får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trots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sekretessbestämmelserna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kontakta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elevhälsans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psykolog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eller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kurator</a:t>
            </a:r>
            <a:r>
              <a:rPr lang="fi-FI" dirty="0">
                <a:solidFill>
                  <a:srgbClr val="FF0000"/>
                </a:solidFill>
              </a:rPr>
              <a:t>.”</a:t>
            </a:r>
          </a:p>
          <a:p>
            <a:r>
              <a:rPr lang="fi-FI" dirty="0" err="1"/>
              <a:t>Detta</a:t>
            </a:r>
            <a:r>
              <a:rPr lang="fi-FI" dirty="0"/>
              <a:t> </a:t>
            </a:r>
            <a:r>
              <a:rPr lang="fi-FI" dirty="0" err="1"/>
              <a:t>betyder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utomstående</a:t>
            </a:r>
            <a:r>
              <a:rPr lang="fi-FI" dirty="0"/>
              <a:t> (</a:t>
            </a:r>
            <a:r>
              <a:rPr lang="fi-FI" dirty="0" err="1"/>
              <a:t>t.ex</a:t>
            </a:r>
            <a:r>
              <a:rPr lang="fi-FI" dirty="0"/>
              <a:t>. </a:t>
            </a:r>
            <a:r>
              <a:rPr lang="fi-FI" dirty="0" err="1"/>
              <a:t>hälsovårdspersonalen</a:t>
            </a:r>
            <a:r>
              <a:rPr lang="fi-FI" dirty="0"/>
              <a:t>, </a:t>
            </a:r>
            <a:r>
              <a:rPr lang="fi-FI" dirty="0" err="1"/>
              <a:t>aktörer</a:t>
            </a:r>
            <a:r>
              <a:rPr lang="fi-FI" dirty="0"/>
              <a:t> i </a:t>
            </a:r>
            <a:r>
              <a:rPr lang="fi-FI" dirty="0" err="1"/>
              <a:t>ungdomsväsendet</a:t>
            </a:r>
            <a:r>
              <a:rPr lang="fi-FI" dirty="0"/>
              <a:t> etc.) </a:t>
            </a: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/>
              <a:t>välja</a:t>
            </a:r>
            <a:r>
              <a:rPr lang="fi-FI" dirty="0"/>
              <a:t> </a:t>
            </a:r>
            <a:r>
              <a:rPr lang="fi-FI" dirty="0" err="1"/>
              <a:t>också</a:t>
            </a:r>
            <a:r>
              <a:rPr lang="fi-FI" dirty="0"/>
              <a:t> </a:t>
            </a:r>
            <a:r>
              <a:rPr lang="fi-FI" dirty="0" err="1"/>
              <a:t>denna</a:t>
            </a:r>
            <a:r>
              <a:rPr lang="fi-FI" dirty="0"/>
              <a:t> </a:t>
            </a:r>
            <a:r>
              <a:rPr lang="fi-FI" dirty="0" err="1"/>
              <a:t>väg</a:t>
            </a:r>
            <a:r>
              <a:rPr lang="fi-FI" dirty="0"/>
              <a:t> i </a:t>
            </a:r>
            <a:r>
              <a:rPr lang="fi-FI" dirty="0" err="1"/>
              <a:t>stället</a:t>
            </a:r>
            <a:r>
              <a:rPr lang="fi-FI" dirty="0"/>
              <a:t> för SVL 35 § </a:t>
            </a:r>
            <a:r>
              <a:rPr lang="fi-FI" dirty="0" err="1"/>
              <a:t>när</a:t>
            </a:r>
            <a:r>
              <a:rPr lang="fi-FI" dirty="0"/>
              <a:t> de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oroliga</a:t>
            </a:r>
            <a:r>
              <a:rPr lang="fi-FI" dirty="0"/>
              <a:t> för ett </a:t>
            </a:r>
            <a:r>
              <a:rPr lang="fi-FI" dirty="0" err="1"/>
              <a:t>barns</a:t>
            </a:r>
            <a:r>
              <a:rPr lang="fi-FI" dirty="0"/>
              <a:t> </a:t>
            </a:r>
            <a:r>
              <a:rPr lang="fi-FI" dirty="0" err="1"/>
              <a:t>välmående</a:t>
            </a:r>
            <a:r>
              <a:rPr lang="fi-FI" dirty="0"/>
              <a:t>.</a:t>
            </a:r>
          </a:p>
          <a:p>
            <a:r>
              <a:rPr lang="fi-FI" dirty="0" err="1"/>
              <a:t>Ur</a:t>
            </a:r>
            <a:r>
              <a:rPr lang="fi-FI" dirty="0"/>
              <a:t> </a:t>
            </a:r>
            <a:r>
              <a:rPr lang="fi-FI" dirty="0" err="1"/>
              <a:t>socialmyndighetens</a:t>
            </a:r>
            <a:r>
              <a:rPr lang="fi-FI" dirty="0"/>
              <a:t> </a:t>
            </a:r>
            <a:r>
              <a:rPr lang="fi-FI" dirty="0" err="1"/>
              <a:t>synvinkel</a:t>
            </a:r>
            <a:r>
              <a:rPr lang="fi-FI" dirty="0"/>
              <a:t> </a:t>
            </a: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/>
              <a:t>denna</a:t>
            </a:r>
            <a:r>
              <a:rPr lang="fi-FI" dirty="0"/>
              <a:t> </a:t>
            </a:r>
            <a:r>
              <a:rPr lang="fi-FI" dirty="0" err="1"/>
              <a:t>möjlighet</a:t>
            </a:r>
            <a:r>
              <a:rPr lang="fi-FI" dirty="0"/>
              <a:t> </a:t>
            </a:r>
            <a:r>
              <a:rPr lang="fi-FI" dirty="0" err="1"/>
              <a:t>medföra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en </a:t>
            </a:r>
            <a:r>
              <a:rPr lang="fi-FI" dirty="0" err="1"/>
              <a:t>barnskyddsanmälan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anmälan</a:t>
            </a:r>
            <a:r>
              <a:rPr lang="fi-FI" dirty="0"/>
              <a:t> </a:t>
            </a:r>
            <a:r>
              <a:rPr lang="fi-FI" dirty="0" err="1"/>
              <a:t>enligt</a:t>
            </a:r>
            <a:r>
              <a:rPr lang="fi-FI" dirty="0"/>
              <a:t> SVL 35 § </a:t>
            </a:r>
            <a:r>
              <a:rPr lang="fi-FI" dirty="0" err="1"/>
              <a:t>inte</a:t>
            </a:r>
            <a:r>
              <a:rPr lang="fi-FI" dirty="0"/>
              <a:t> </a:t>
            </a:r>
            <a:r>
              <a:rPr lang="fi-FI" dirty="0" err="1"/>
              <a:t>leder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åtgärder</a:t>
            </a:r>
            <a:r>
              <a:rPr lang="fi-FI" dirty="0"/>
              <a:t> </a:t>
            </a:r>
            <a:r>
              <a:rPr lang="fi-FI" dirty="0" err="1"/>
              <a:t>inom</a:t>
            </a:r>
            <a:r>
              <a:rPr lang="fi-FI" dirty="0"/>
              <a:t> </a:t>
            </a:r>
            <a:r>
              <a:rPr lang="fi-FI" dirty="0" err="1"/>
              <a:t>socialvården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barnskyddet</a:t>
            </a:r>
            <a:r>
              <a:rPr lang="fi-FI" dirty="0"/>
              <a:t>,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ärendet</a:t>
            </a:r>
            <a:r>
              <a:rPr lang="fi-FI" dirty="0"/>
              <a:t> </a:t>
            </a: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/>
              <a:t>tillräckligt</a:t>
            </a:r>
            <a:r>
              <a:rPr lang="fi-FI" dirty="0"/>
              <a:t> </a:t>
            </a:r>
            <a:r>
              <a:rPr lang="fi-FI" dirty="0" err="1"/>
              <a:t>handläggas</a:t>
            </a:r>
            <a:r>
              <a:rPr lang="fi-FI" dirty="0"/>
              <a:t> </a:t>
            </a:r>
            <a:r>
              <a:rPr lang="fi-FI" dirty="0" err="1"/>
              <a:t>inom</a:t>
            </a:r>
            <a:r>
              <a:rPr lang="fi-FI" dirty="0"/>
              <a:t> </a:t>
            </a:r>
            <a:r>
              <a:rPr lang="fi-FI" dirty="0" err="1"/>
              <a:t>elevhälsan</a:t>
            </a:r>
            <a:r>
              <a:rPr lang="fi-FI" dirty="0"/>
              <a:t>. </a:t>
            </a:r>
            <a:r>
              <a:rPr lang="fi-FI" dirty="0" err="1"/>
              <a:t>Då</a:t>
            </a:r>
            <a:r>
              <a:rPr lang="fi-FI" dirty="0"/>
              <a:t> </a:t>
            </a:r>
            <a:r>
              <a:rPr lang="fi-FI" dirty="0" err="1"/>
              <a:t>kontaktar</a:t>
            </a:r>
            <a:r>
              <a:rPr lang="fi-FI" dirty="0"/>
              <a:t> </a:t>
            </a:r>
            <a:r>
              <a:rPr lang="fi-FI" dirty="0" err="1"/>
              <a:t>socialvården</a:t>
            </a:r>
            <a:r>
              <a:rPr lang="fi-FI" dirty="0"/>
              <a:t> / </a:t>
            </a:r>
            <a:r>
              <a:rPr lang="fi-FI" dirty="0" err="1"/>
              <a:t>barnskyddet</a:t>
            </a:r>
            <a:r>
              <a:rPr lang="fi-FI" dirty="0"/>
              <a:t> </a:t>
            </a:r>
            <a:r>
              <a:rPr lang="fi-FI" dirty="0" err="1"/>
              <a:t>elevhälsan</a:t>
            </a:r>
            <a:r>
              <a:rPr lang="fi-FI" dirty="0"/>
              <a:t>.</a:t>
            </a:r>
          </a:p>
          <a:p>
            <a:r>
              <a:rPr lang="fi-FI" dirty="0" err="1"/>
              <a:t>Naturligtvis</a:t>
            </a:r>
            <a:r>
              <a:rPr lang="fi-FI" dirty="0"/>
              <a:t>,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senare</a:t>
            </a:r>
            <a:r>
              <a:rPr lang="fi-FI" dirty="0"/>
              <a:t> </a:t>
            </a:r>
            <a:r>
              <a:rPr lang="fi-FI" dirty="0" err="1"/>
              <a:t>framgår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elevhälsans</a:t>
            </a:r>
            <a:r>
              <a:rPr lang="fi-FI" dirty="0"/>
              <a:t> </a:t>
            </a:r>
            <a:r>
              <a:rPr lang="fi-FI" dirty="0" err="1"/>
              <a:t>åtgärder</a:t>
            </a:r>
            <a:r>
              <a:rPr lang="fi-FI" dirty="0"/>
              <a:t> </a:t>
            </a:r>
            <a:r>
              <a:rPr lang="fi-FI" dirty="0" err="1"/>
              <a:t>inte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tillräckliga</a:t>
            </a:r>
            <a:r>
              <a:rPr lang="fi-FI" dirty="0"/>
              <a:t> </a:t>
            </a:r>
            <a:r>
              <a:rPr lang="fi-FI" dirty="0" err="1"/>
              <a:t>ska</a:t>
            </a:r>
            <a:r>
              <a:rPr lang="fi-FI" dirty="0"/>
              <a:t> </a:t>
            </a:r>
            <a:r>
              <a:rPr lang="fi-FI" dirty="0" err="1"/>
              <a:t>barnskyddet</a:t>
            </a:r>
            <a:r>
              <a:rPr lang="fi-FI" dirty="0"/>
              <a:t> </a:t>
            </a:r>
            <a:r>
              <a:rPr lang="fi-FI" dirty="0" err="1"/>
              <a:t>underrättas</a:t>
            </a:r>
            <a:r>
              <a:rPr lang="fi-FI" dirty="0"/>
              <a:t> </a:t>
            </a:r>
            <a:r>
              <a:rPr lang="fi-FI" dirty="0" err="1"/>
              <a:t>omedelbart</a:t>
            </a:r>
            <a:r>
              <a:rPr lang="fi-FI" dirty="0"/>
              <a:t>.   </a:t>
            </a:r>
          </a:p>
        </p:txBody>
      </p:sp>
    </p:spTree>
    <p:extLst>
      <p:ext uri="{BB962C8B-B14F-4D97-AF65-F5344CB8AC3E}">
        <p14:creationId xmlns:p14="http://schemas.microsoft.com/office/powerpoint/2010/main" val="26042906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Bakgrund</a:t>
            </a:r>
            <a:r>
              <a:rPr lang="fi-FI" dirty="0"/>
              <a:t>: </a:t>
            </a:r>
            <a:r>
              <a:rPr lang="fi-FI" dirty="0" err="1"/>
              <a:t>strävan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snabb</a:t>
            </a:r>
            <a:r>
              <a:rPr lang="fi-FI" dirty="0"/>
              <a:t> </a:t>
            </a:r>
            <a:r>
              <a:rPr lang="fi-FI" dirty="0" err="1"/>
              <a:t>hjälp</a:t>
            </a:r>
            <a:r>
              <a:rPr lang="fi-FI" dirty="0"/>
              <a:t> i </a:t>
            </a:r>
            <a:r>
              <a:rPr lang="fi-FI" dirty="0" err="1"/>
              <a:t>barnets</a:t>
            </a:r>
            <a:r>
              <a:rPr lang="fi-FI" dirty="0"/>
              <a:t> 				</a:t>
            </a:r>
            <a:r>
              <a:rPr lang="fi-FI" dirty="0" err="1"/>
              <a:t>alldagliga</a:t>
            </a:r>
            <a:r>
              <a:rPr lang="fi-FI" dirty="0"/>
              <a:t> </a:t>
            </a:r>
            <a:r>
              <a:rPr lang="fi-FI" dirty="0" err="1"/>
              <a:t>omgivning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err="1"/>
              <a:t>Enligt</a:t>
            </a:r>
            <a:r>
              <a:rPr lang="fi-FI" dirty="0"/>
              <a:t> en </a:t>
            </a:r>
            <a:r>
              <a:rPr lang="fi-FI" dirty="0" err="1"/>
              <a:t>undersökning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gjordes</a:t>
            </a:r>
            <a:r>
              <a:rPr lang="fi-FI" dirty="0"/>
              <a:t> i </a:t>
            </a:r>
            <a:r>
              <a:rPr lang="fi-FI" dirty="0" err="1"/>
              <a:t>början</a:t>
            </a:r>
            <a:r>
              <a:rPr lang="fi-FI" dirty="0"/>
              <a:t> av 2010-talet i </a:t>
            </a:r>
            <a:r>
              <a:rPr lang="fi-FI" dirty="0" err="1"/>
              <a:t>Finlands</a:t>
            </a:r>
            <a:r>
              <a:rPr lang="fi-FI" dirty="0"/>
              <a:t> </a:t>
            </a:r>
            <a:r>
              <a:rPr lang="fi-FI" dirty="0" err="1"/>
              <a:t>sex</a:t>
            </a:r>
            <a:r>
              <a:rPr lang="fi-FI" dirty="0"/>
              <a:t> </a:t>
            </a:r>
            <a:r>
              <a:rPr lang="fi-FI" dirty="0" err="1"/>
              <a:t>största</a:t>
            </a:r>
            <a:r>
              <a:rPr lang="fi-FI" dirty="0"/>
              <a:t> </a:t>
            </a:r>
            <a:r>
              <a:rPr lang="fi-FI" dirty="0" err="1"/>
              <a:t>städer</a:t>
            </a:r>
            <a:r>
              <a:rPr lang="fi-FI" dirty="0"/>
              <a:t> </a:t>
            </a:r>
            <a:r>
              <a:rPr lang="fi-FI" dirty="0" err="1"/>
              <a:t>ledde</a:t>
            </a:r>
            <a:r>
              <a:rPr lang="fi-FI" dirty="0"/>
              <a:t> 41,3 % av alla </a:t>
            </a:r>
            <a:r>
              <a:rPr lang="fi-FI" dirty="0" err="1"/>
              <a:t>slutförda</a:t>
            </a:r>
            <a:r>
              <a:rPr lang="fi-FI" dirty="0"/>
              <a:t> </a:t>
            </a:r>
            <a:r>
              <a:rPr lang="fi-FI" dirty="0" err="1"/>
              <a:t>utredningar</a:t>
            </a:r>
            <a:r>
              <a:rPr lang="fi-FI" dirty="0"/>
              <a:t> av </a:t>
            </a:r>
            <a:r>
              <a:rPr lang="fi-FI" dirty="0" err="1"/>
              <a:t>barnskyddsbehovet</a:t>
            </a:r>
            <a:r>
              <a:rPr lang="fi-FI" dirty="0"/>
              <a:t> (BSL 26 §) </a:t>
            </a:r>
            <a:r>
              <a:rPr lang="fi-FI" i="1" dirty="0" err="1"/>
              <a:t>inte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klientskap</a:t>
            </a:r>
            <a:r>
              <a:rPr lang="fi-FI" dirty="0"/>
              <a:t> </a:t>
            </a:r>
            <a:r>
              <a:rPr lang="fi-FI" dirty="0" err="1"/>
              <a:t>hos</a:t>
            </a:r>
            <a:r>
              <a:rPr lang="fi-FI" dirty="0"/>
              <a:t> </a:t>
            </a:r>
            <a:r>
              <a:rPr lang="fi-FI" dirty="0" err="1"/>
              <a:t>barnskyddet</a:t>
            </a:r>
            <a:r>
              <a:rPr lang="fi-FI" dirty="0"/>
              <a:t>.</a:t>
            </a:r>
          </a:p>
          <a:p>
            <a:r>
              <a:rPr lang="fi-FI" dirty="0" err="1"/>
              <a:t>Samtidigt</a:t>
            </a:r>
            <a:r>
              <a:rPr lang="fi-FI" dirty="0"/>
              <a:t> </a:t>
            </a:r>
            <a:r>
              <a:rPr lang="fi-FI" dirty="0" err="1"/>
              <a:t>kom</a:t>
            </a:r>
            <a:r>
              <a:rPr lang="fi-FI" dirty="0"/>
              <a:t> </a:t>
            </a:r>
            <a:r>
              <a:rPr lang="fi-FI" dirty="0" err="1"/>
              <a:t>den</a:t>
            </a:r>
            <a:r>
              <a:rPr lang="fi-FI" dirty="0"/>
              <a:t> av SHM </a:t>
            </a:r>
            <a:r>
              <a:rPr lang="fi-FI" dirty="0" err="1"/>
              <a:t>tillsatta</a:t>
            </a:r>
            <a:r>
              <a:rPr lang="fi-FI" dirty="0"/>
              <a:t> </a:t>
            </a:r>
            <a:r>
              <a:rPr lang="fi-FI" dirty="0" err="1"/>
              <a:t>utredningsgruppen</a:t>
            </a:r>
            <a:r>
              <a:rPr lang="fi-FI" dirty="0"/>
              <a:t> för </a:t>
            </a:r>
            <a:r>
              <a:rPr lang="fi-FI" dirty="0" err="1"/>
              <a:t>barnskydd</a:t>
            </a:r>
            <a:r>
              <a:rPr lang="fi-FI" dirty="0"/>
              <a:t> i </a:t>
            </a:r>
            <a:r>
              <a:rPr lang="fi-FI" dirty="0" err="1"/>
              <a:t>sin</a:t>
            </a:r>
            <a:r>
              <a:rPr lang="fi-FI" dirty="0"/>
              <a:t> </a:t>
            </a:r>
            <a:r>
              <a:rPr lang="fi-FI" dirty="0" err="1"/>
              <a:t>utredning</a:t>
            </a:r>
            <a:r>
              <a:rPr lang="fi-FI" dirty="0"/>
              <a:t> </a:t>
            </a:r>
            <a:r>
              <a:rPr lang="fi-FI" dirty="0" err="1"/>
              <a:t>bl.a</a:t>
            </a:r>
            <a:r>
              <a:rPr lang="fi-FI" dirty="0"/>
              <a:t>.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resultat</a:t>
            </a:r>
            <a:r>
              <a:rPr lang="fi-FI" dirty="0"/>
              <a:t> </a:t>
            </a:r>
            <a:r>
              <a:rPr lang="fi-FI" dirty="0" err="1"/>
              <a:t>enligt</a:t>
            </a:r>
            <a:r>
              <a:rPr lang="fi-FI" dirty="0"/>
              <a:t> </a:t>
            </a:r>
            <a:r>
              <a:rPr lang="fi-FI" dirty="0" err="1"/>
              <a:t>vilka</a:t>
            </a:r>
            <a:endParaRPr lang="fi-FI" dirty="0"/>
          </a:p>
          <a:p>
            <a:pPr lvl="1"/>
            <a:r>
              <a:rPr lang="fi-FI" dirty="0" err="1"/>
              <a:t>klientbarnen</a:t>
            </a:r>
            <a:r>
              <a:rPr lang="fi-FI" dirty="0"/>
              <a:t> </a:t>
            </a:r>
            <a:r>
              <a:rPr lang="fi-FI" dirty="0" err="1"/>
              <a:t>själva</a:t>
            </a:r>
            <a:r>
              <a:rPr lang="fi-FI" dirty="0"/>
              <a:t> </a:t>
            </a:r>
            <a:r>
              <a:rPr lang="fi-FI" dirty="0" err="1"/>
              <a:t>ansåg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utredningen</a:t>
            </a:r>
            <a:r>
              <a:rPr lang="fi-FI" dirty="0"/>
              <a:t> av </a:t>
            </a:r>
            <a:r>
              <a:rPr lang="fi-FI" dirty="0" err="1"/>
              <a:t>barnskyddsbehovet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sådan</a:t>
            </a:r>
            <a:r>
              <a:rPr lang="fi-FI" dirty="0"/>
              <a:t> </a:t>
            </a:r>
            <a:r>
              <a:rPr lang="fi-FI" dirty="0" err="1"/>
              <a:t>inte</a:t>
            </a:r>
            <a:r>
              <a:rPr lang="fi-FI" dirty="0"/>
              <a:t> </a:t>
            </a:r>
            <a:r>
              <a:rPr lang="fi-FI" dirty="0" err="1"/>
              <a:t>var</a:t>
            </a:r>
            <a:r>
              <a:rPr lang="fi-FI" dirty="0"/>
              <a:t> en </a:t>
            </a:r>
            <a:r>
              <a:rPr lang="fi-FI" dirty="0" err="1"/>
              <a:t>ändamålsenlig</a:t>
            </a:r>
            <a:r>
              <a:rPr lang="fi-FI" dirty="0"/>
              <a:t> </a:t>
            </a:r>
            <a:r>
              <a:rPr lang="fi-FI" dirty="0" err="1"/>
              <a:t>åtgärd</a:t>
            </a:r>
            <a:r>
              <a:rPr lang="fi-FI" dirty="0"/>
              <a:t> för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ge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få</a:t>
            </a:r>
            <a:r>
              <a:rPr lang="fi-FI" dirty="0"/>
              <a:t> </a:t>
            </a:r>
            <a:r>
              <a:rPr lang="fi-FI" dirty="0" err="1"/>
              <a:t>snabb</a:t>
            </a:r>
            <a:r>
              <a:rPr lang="fi-FI" dirty="0"/>
              <a:t> </a:t>
            </a:r>
            <a:r>
              <a:rPr lang="fi-FI" dirty="0" err="1"/>
              <a:t>hjälp</a:t>
            </a:r>
            <a:r>
              <a:rPr lang="fi-FI" dirty="0"/>
              <a:t>; </a:t>
            </a:r>
            <a:r>
              <a:rPr lang="fi-FI" dirty="0" err="1"/>
              <a:t>och</a:t>
            </a:r>
            <a:endParaRPr lang="fi-FI" dirty="0"/>
          </a:p>
          <a:p>
            <a:pPr lvl="1"/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barn</a:t>
            </a:r>
            <a:r>
              <a:rPr lang="fi-FI" dirty="0"/>
              <a:t> </a:t>
            </a:r>
            <a:r>
              <a:rPr lang="fi-FI" dirty="0" err="1"/>
              <a:t>upplevde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mycket</a:t>
            </a:r>
            <a:r>
              <a:rPr lang="fi-FI" dirty="0"/>
              <a:t> </a:t>
            </a:r>
            <a:r>
              <a:rPr lang="fi-FI" dirty="0" err="1"/>
              <a:t>problematiskt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de </a:t>
            </a:r>
            <a:r>
              <a:rPr lang="fi-FI" dirty="0" err="1"/>
              <a:t>utredande</a:t>
            </a:r>
            <a:r>
              <a:rPr lang="fi-FI" dirty="0"/>
              <a:t> </a:t>
            </a:r>
            <a:r>
              <a:rPr lang="fi-FI" dirty="0" err="1"/>
              <a:t>personerna</a:t>
            </a:r>
            <a:r>
              <a:rPr lang="fi-FI" dirty="0"/>
              <a:t> hela </a:t>
            </a:r>
            <a:r>
              <a:rPr lang="fi-FI" dirty="0" err="1"/>
              <a:t>tiden</a:t>
            </a:r>
            <a:r>
              <a:rPr lang="fi-FI" dirty="0"/>
              <a:t> </a:t>
            </a:r>
            <a:r>
              <a:rPr lang="fi-FI" dirty="0" err="1"/>
              <a:t>byttes</a:t>
            </a:r>
            <a:r>
              <a:rPr lang="fi-FI" dirty="0"/>
              <a:t> </a:t>
            </a:r>
            <a:r>
              <a:rPr lang="fi-FI" dirty="0" err="1"/>
              <a:t>ut</a:t>
            </a:r>
            <a:r>
              <a:rPr lang="fi-FI" dirty="0"/>
              <a:t> 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man</a:t>
            </a:r>
            <a:r>
              <a:rPr lang="fi-FI" dirty="0"/>
              <a:t> </a:t>
            </a:r>
            <a:r>
              <a:rPr lang="fi-FI" dirty="0" err="1"/>
              <a:t>upprepade</a:t>
            </a:r>
            <a:r>
              <a:rPr lang="fi-FI" dirty="0"/>
              <a:t> </a:t>
            </a:r>
            <a:r>
              <a:rPr lang="fi-FI" dirty="0" err="1"/>
              <a:t>gånger</a:t>
            </a:r>
            <a:r>
              <a:rPr lang="fi-FI" dirty="0"/>
              <a:t> </a:t>
            </a:r>
            <a:r>
              <a:rPr lang="fi-FI" dirty="0" err="1"/>
              <a:t>var</a:t>
            </a:r>
            <a:r>
              <a:rPr lang="fi-FI" dirty="0"/>
              <a:t> </a:t>
            </a:r>
            <a:r>
              <a:rPr lang="fi-FI" dirty="0" err="1"/>
              <a:t>tvungen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samarbete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nya</a:t>
            </a:r>
            <a:r>
              <a:rPr lang="fi-FI" dirty="0"/>
              <a:t> </a:t>
            </a:r>
            <a:r>
              <a:rPr lang="fi-FI" dirty="0" err="1"/>
              <a:t>människor</a:t>
            </a:r>
            <a:r>
              <a:rPr lang="fi-FI" dirty="0"/>
              <a:t>.</a:t>
            </a:r>
          </a:p>
          <a:p>
            <a:r>
              <a:rPr lang="fi-FI" dirty="0" err="1"/>
              <a:t>Däremot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skolans</a:t>
            </a:r>
            <a:r>
              <a:rPr lang="fi-FI" dirty="0"/>
              <a:t> </a:t>
            </a:r>
            <a:r>
              <a:rPr lang="fi-FI" dirty="0" err="1"/>
              <a:t>elevvård</a:t>
            </a:r>
            <a:r>
              <a:rPr lang="fi-FI" dirty="0"/>
              <a:t> </a:t>
            </a:r>
            <a:r>
              <a:rPr lang="fi-FI" dirty="0" err="1"/>
              <a:t>nära</a:t>
            </a:r>
            <a:r>
              <a:rPr lang="fi-FI" dirty="0"/>
              <a:t> </a:t>
            </a:r>
            <a:r>
              <a:rPr lang="fi-FI" dirty="0" err="1"/>
              <a:t>barnet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färdigheter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tidigt</a:t>
            </a:r>
            <a:r>
              <a:rPr lang="fi-FI" dirty="0"/>
              <a:t> </a:t>
            </a:r>
            <a:r>
              <a:rPr lang="fi-FI" dirty="0" err="1"/>
              <a:t>ingripande</a:t>
            </a:r>
            <a:r>
              <a:rPr lang="fi-FI" dirty="0"/>
              <a:t>; </a:t>
            </a:r>
            <a:r>
              <a:rPr lang="fi-FI" dirty="0" err="1"/>
              <a:t>också</a:t>
            </a:r>
            <a:r>
              <a:rPr lang="fi-FI" dirty="0"/>
              <a:t> </a:t>
            </a:r>
            <a:r>
              <a:rPr lang="fi-FI" dirty="0" err="1"/>
              <a:t>upplevs</a:t>
            </a:r>
            <a:r>
              <a:rPr lang="fi-FI" dirty="0"/>
              <a:t>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ur</a:t>
            </a:r>
            <a:r>
              <a:rPr lang="fi-FI" dirty="0"/>
              <a:t> </a:t>
            </a:r>
            <a:r>
              <a:rPr lang="fi-FI" dirty="0" err="1"/>
              <a:t>familjens</a:t>
            </a:r>
            <a:r>
              <a:rPr lang="fi-FI" dirty="0"/>
              <a:t> </a:t>
            </a:r>
            <a:r>
              <a:rPr lang="fi-FI" dirty="0" err="1"/>
              <a:t>synvinkel</a:t>
            </a:r>
            <a:r>
              <a:rPr lang="fi-FI" dirty="0"/>
              <a:t> </a:t>
            </a:r>
            <a:r>
              <a:rPr lang="fi-FI" dirty="0" err="1"/>
              <a:t>ofta</a:t>
            </a:r>
            <a:r>
              <a:rPr lang="fi-FI" dirty="0"/>
              <a:t> </a:t>
            </a:r>
            <a:r>
              <a:rPr lang="fi-FI" dirty="0" err="1"/>
              <a:t>mindre</a:t>
            </a:r>
            <a:r>
              <a:rPr lang="fi-FI" dirty="0"/>
              <a:t> ”</a:t>
            </a:r>
            <a:r>
              <a:rPr lang="fi-FI" dirty="0" err="1"/>
              <a:t>stämplande</a:t>
            </a:r>
            <a:r>
              <a:rPr lang="fi-FI" dirty="0"/>
              <a:t>”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anlita</a:t>
            </a:r>
            <a:r>
              <a:rPr lang="fi-FI" dirty="0"/>
              <a:t> </a:t>
            </a:r>
            <a:r>
              <a:rPr lang="fi-FI" dirty="0" err="1"/>
              <a:t>elevvården</a:t>
            </a:r>
            <a:r>
              <a:rPr lang="fi-FI" dirty="0"/>
              <a:t> </a:t>
            </a:r>
            <a:r>
              <a:rPr lang="fi-FI" dirty="0" err="1"/>
              <a:t>än</a:t>
            </a:r>
            <a:r>
              <a:rPr lang="fi-FI" dirty="0"/>
              <a:t> </a:t>
            </a:r>
            <a:r>
              <a:rPr lang="fi-FI" dirty="0" err="1"/>
              <a:t>än</a:t>
            </a:r>
            <a:r>
              <a:rPr lang="fi-FI" dirty="0"/>
              <a:t> </a:t>
            </a:r>
            <a:r>
              <a:rPr lang="fi-FI" dirty="0" err="1"/>
              <a:t>socialen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barnskyddet</a:t>
            </a:r>
            <a:r>
              <a:rPr lang="fi-FI" dirty="0"/>
              <a:t>.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24828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 err="1"/>
              <a:t>Olika</a:t>
            </a:r>
            <a:r>
              <a:rPr lang="fi-FI" sz="4000" dirty="0"/>
              <a:t> </a:t>
            </a:r>
            <a:r>
              <a:rPr lang="fi-FI" sz="4000" dirty="0" err="1"/>
              <a:t>anmälningsskyldigheter</a:t>
            </a:r>
            <a:r>
              <a:rPr lang="fi-FI" sz="4000" dirty="0"/>
              <a:t> – </a:t>
            </a:r>
            <a:r>
              <a:rPr lang="fi-FI" sz="4000" dirty="0" err="1"/>
              <a:t>vem</a:t>
            </a:r>
            <a:r>
              <a:rPr lang="fi-FI" sz="4000" dirty="0"/>
              <a:t>, </a:t>
            </a:r>
            <a:r>
              <a:rPr lang="fi-FI" sz="4000" dirty="0" err="1"/>
              <a:t>när</a:t>
            </a:r>
            <a:r>
              <a:rPr lang="fi-FI" sz="4000" dirty="0"/>
              <a:t>, </a:t>
            </a:r>
            <a:r>
              <a:rPr lang="fi-FI" sz="4000" dirty="0" err="1"/>
              <a:t>vart</a:t>
            </a:r>
            <a:r>
              <a:rPr lang="fi-FI" sz="4000" dirty="0"/>
              <a:t>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”</a:t>
            </a:r>
            <a:r>
              <a:rPr lang="fi-FI" dirty="0" err="1"/>
              <a:t>Grundnormen</a:t>
            </a:r>
            <a:r>
              <a:rPr lang="fi-FI" dirty="0"/>
              <a:t>” </a:t>
            </a:r>
            <a:r>
              <a:rPr lang="fi-FI" b="1" dirty="0"/>
              <a:t>BSL 25 §: </a:t>
            </a:r>
            <a:r>
              <a:rPr lang="fi-FI" dirty="0" err="1"/>
              <a:t>barnskyddsanmälan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socialmyndigheten</a:t>
            </a:r>
            <a:r>
              <a:rPr lang="fi-FI" dirty="0"/>
              <a:t>. </a:t>
            </a:r>
            <a:r>
              <a:rPr lang="fi-FI" dirty="0" err="1"/>
              <a:t>Nya</a:t>
            </a:r>
            <a:r>
              <a:rPr lang="fi-FI" dirty="0"/>
              <a:t> </a:t>
            </a:r>
            <a:r>
              <a:rPr lang="fi-FI" dirty="0" err="1"/>
              <a:t>anmälningsskyldiga</a:t>
            </a:r>
            <a:r>
              <a:rPr lang="fi-FI" dirty="0"/>
              <a:t> </a:t>
            </a:r>
            <a:r>
              <a:rPr lang="fi-FI" dirty="0" err="1"/>
              <a:t>från</a:t>
            </a:r>
            <a:r>
              <a:rPr lang="fi-FI" dirty="0"/>
              <a:t> 2015: tullen, </a:t>
            </a:r>
            <a:r>
              <a:rPr lang="fi-FI" dirty="0" err="1"/>
              <a:t>gränsbevakningsväsendet</a:t>
            </a:r>
            <a:r>
              <a:rPr lang="fi-FI" dirty="0"/>
              <a:t> </a:t>
            </a:r>
            <a:r>
              <a:rPr lang="fi-FI" dirty="0" err="1"/>
              <a:t>samt</a:t>
            </a:r>
            <a:r>
              <a:rPr lang="fi-FI" dirty="0"/>
              <a:t> </a:t>
            </a:r>
            <a:r>
              <a:rPr lang="fi-FI" dirty="0" err="1"/>
              <a:t>utsökningsmyndigheten</a:t>
            </a:r>
            <a:r>
              <a:rPr lang="fi-FI" dirty="0"/>
              <a:t>.</a:t>
            </a:r>
          </a:p>
          <a:p>
            <a:r>
              <a:rPr lang="fi-FI" b="1" dirty="0"/>
              <a:t>BSL 25.3 §: </a:t>
            </a:r>
            <a:r>
              <a:rPr lang="fi-FI" dirty="0"/>
              <a:t>de </a:t>
            </a:r>
            <a:r>
              <a:rPr lang="fi-FI" dirty="0" err="1"/>
              <a:t>enligt</a:t>
            </a:r>
            <a:r>
              <a:rPr lang="fi-FI" dirty="0"/>
              <a:t> 1 mom. </a:t>
            </a:r>
            <a:r>
              <a:rPr lang="fi-FI" dirty="0" err="1"/>
              <a:t>anmälningsskyldiga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i="1" dirty="0" err="1"/>
              <a:t>också</a:t>
            </a:r>
            <a:r>
              <a:rPr lang="fi-FI" dirty="0"/>
              <a:t> </a:t>
            </a:r>
            <a:r>
              <a:rPr lang="fi-FI" dirty="0" err="1"/>
              <a:t>skyldiga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göra</a:t>
            </a:r>
            <a:r>
              <a:rPr lang="fi-FI" dirty="0"/>
              <a:t> en </a:t>
            </a:r>
            <a:r>
              <a:rPr lang="fi-FI" dirty="0" err="1"/>
              <a:t>anmälan</a:t>
            </a:r>
            <a:r>
              <a:rPr lang="fi-FI" dirty="0"/>
              <a:t> </a:t>
            </a:r>
            <a:r>
              <a:rPr lang="fi-FI" dirty="0" err="1"/>
              <a:t>direkt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i="1" dirty="0"/>
              <a:t>polisen, </a:t>
            </a:r>
            <a:r>
              <a:rPr lang="fi-FI" dirty="0" err="1"/>
              <a:t>när</a:t>
            </a:r>
            <a:r>
              <a:rPr lang="fi-FI" dirty="0"/>
              <a:t> de i </a:t>
            </a:r>
            <a:r>
              <a:rPr lang="fi-FI" dirty="0" err="1"/>
              <a:t>sin</a:t>
            </a:r>
            <a:r>
              <a:rPr lang="fi-FI" dirty="0"/>
              <a:t> </a:t>
            </a:r>
            <a:r>
              <a:rPr lang="fi-FI" dirty="0" err="1"/>
              <a:t>uppgift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fått</a:t>
            </a:r>
            <a:r>
              <a:rPr lang="fi-FI" dirty="0"/>
              <a:t> </a:t>
            </a:r>
            <a:r>
              <a:rPr lang="fi-FI" dirty="0" err="1"/>
              <a:t>kännedom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omständigheter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ger</a:t>
            </a:r>
            <a:r>
              <a:rPr lang="fi-FI" dirty="0"/>
              <a:t> </a:t>
            </a:r>
            <a:r>
              <a:rPr lang="fi-FI" dirty="0" err="1"/>
              <a:t>skäl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misstänka</a:t>
            </a:r>
            <a:r>
              <a:rPr lang="fi-FI" dirty="0"/>
              <a:t> </a:t>
            </a:r>
            <a:r>
              <a:rPr lang="fi-FI" dirty="0" err="1"/>
              <a:t>att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	a) (sedan 2010) ett </a:t>
            </a:r>
            <a:r>
              <a:rPr lang="fi-FI" dirty="0" err="1"/>
              <a:t>barn</a:t>
            </a:r>
            <a:r>
              <a:rPr lang="fi-FI" dirty="0"/>
              <a:t> </a:t>
            </a:r>
            <a:r>
              <a:rPr lang="fi-FI" dirty="0" err="1"/>
              <a:t>utsatts</a:t>
            </a:r>
            <a:r>
              <a:rPr lang="fi-FI" dirty="0"/>
              <a:t> för en </a:t>
            </a:r>
            <a:r>
              <a:rPr lang="fi-FI" dirty="0" err="1"/>
              <a:t>gärning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straffbar</a:t>
            </a:r>
            <a:r>
              <a:rPr lang="fi-FI" dirty="0"/>
              <a:t> 	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sexualbrott</a:t>
            </a:r>
            <a:r>
              <a:rPr lang="fi-FI" dirty="0"/>
              <a:t> </a:t>
            </a:r>
            <a:r>
              <a:rPr lang="fi-FI" dirty="0" err="1"/>
              <a:t>enligt</a:t>
            </a:r>
            <a:r>
              <a:rPr lang="fi-FI" dirty="0"/>
              <a:t> 20 </a:t>
            </a:r>
            <a:r>
              <a:rPr lang="fi-FI" dirty="0" err="1"/>
              <a:t>kap</a:t>
            </a:r>
            <a:r>
              <a:rPr lang="fi-FI" dirty="0"/>
              <a:t>. I </a:t>
            </a:r>
            <a:r>
              <a:rPr lang="fi-FI" dirty="0" err="1"/>
              <a:t>strafflagen</a:t>
            </a:r>
            <a:r>
              <a:rPr lang="fi-FI" dirty="0"/>
              <a:t>; </a:t>
            </a:r>
            <a:r>
              <a:rPr lang="fi-FI" dirty="0" err="1"/>
              <a:t>eller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   	b) (sedan 1.4.2015) ett </a:t>
            </a:r>
            <a:r>
              <a:rPr lang="fi-FI" dirty="0" err="1"/>
              <a:t>barn</a:t>
            </a:r>
            <a:r>
              <a:rPr lang="fi-FI" dirty="0"/>
              <a:t> </a:t>
            </a:r>
            <a:r>
              <a:rPr lang="fi-FI" dirty="0" err="1"/>
              <a:t>utsatts</a:t>
            </a:r>
            <a:r>
              <a:rPr lang="fi-FI" dirty="0"/>
              <a:t> för en </a:t>
            </a:r>
            <a:r>
              <a:rPr lang="fi-FI" dirty="0" err="1"/>
              <a:t>gärning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straffbar</a:t>
            </a:r>
            <a:r>
              <a:rPr lang="fi-FI" dirty="0"/>
              <a:t> 	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brott</a:t>
            </a:r>
            <a:r>
              <a:rPr lang="fi-FI" dirty="0"/>
              <a:t> </a:t>
            </a:r>
            <a:r>
              <a:rPr lang="fi-FI" dirty="0" err="1"/>
              <a:t>mot</a:t>
            </a:r>
            <a:r>
              <a:rPr lang="fi-FI" dirty="0"/>
              <a:t> liv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hälsa</a:t>
            </a:r>
            <a:r>
              <a:rPr lang="fi-FI" dirty="0"/>
              <a:t> </a:t>
            </a:r>
            <a:r>
              <a:rPr lang="fi-FI" dirty="0" err="1"/>
              <a:t>enligt</a:t>
            </a:r>
            <a:r>
              <a:rPr lang="fi-FI" dirty="0"/>
              <a:t> 21 </a:t>
            </a:r>
            <a:r>
              <a:rPr lang="fi-FI" dirty="0" err="1"/>
              <a:t>kap</a:t>
            </a:r>
            <a:r>
              <a:rPr lang="fi-FI" dirty="0"/>
              <a:t>. i </a:t>
            </a:r>
            <a:r>
              <a:rPr lang="fi-FI" dirty="0" err="1"/>
              <a:t>strafflagen</a:t>
            </a:r>
            <a:r>
              <a:rPr lang="fi-FI" dirty="0"/>
              <a:t> 	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vars</a:t>
            </a:r>
            <a:r>
              <a:rPr lang="fi-FI" dirty="0"/>
              <a:t> 	</a:t>
            </a:r>
            <a:r>
              <a:rPr lang="fi-FI" dirty="0" err="1"/>
              <a:t>minimistraff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minst</a:t>
            </a:r>
            <a:r>
              <a:rPr lang="fi-FI" dirty="0"/>
              <a:t> 2 </a:t>
            </a:r>
            <a:r>
              <a:rPr lang="fi-FI" dirty="0" err="1"/>
              <a:t>år</a:t>
            </a:r>
            <a:r>
              <a:rPr lang="fi-FI" dirty="0"/>
              <a:t> </a:t>
            </a:r>
            <a:r>
              <a:rPr lang="fi-FI" dirty="0" err="1"/>
              <a:t>fängelse</a:t>
            </a:r>
            <a:r>
              <a:rPr lang="fi-FI" dirty="0"/>
              <a:t> (</a:t>
            </a:r>
            <a:r>
              <a:rPr lang="fi-FI" dirty="0" err="1"/>
              <a:t>misshandel</a:t>
            </a:r>
            <a:r>
              <a:rPr lang="fi-FI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0765449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	</a:t>
            </a:r>
            <a:r>
              <a:rPr lang="fi-FI" dirty="0" err="1"/>
              <a:t>Olika</a:t>
            </a:r>
            <a:r>
              <a:rPr lang="fi-FI" dirty="0"/>
              <a:t> </a:t>
            </a:r>
            <a:r>
              <a:rPr lang="fi-FI" dirty="0" err="1"/>
              <a:t>anmälningsskyldigheter</a:t>
            </a:r>
            <a:r>
              <a:rPr lang="fi-FI" dirty="0"/>
              <a:t>… II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I </a:t>
            </a:r>
            <a:r>
              <a:rPr lang="fi-FI" dirty="0" err="1"/>
              <a:t>samband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anmälningsskyldigheten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polisen </a:t>
            </a:r>
            <a:r>
              <a:rPr lang="fi-FI" dirty="0" err="1"/>
              <a:t>enligt</a:t>
            </a:r>
            <a:r>
              <a:rPr lang="fi-FI" dirty="0"/>
              <a:t> BSL 25.3 § </a:t>
            </a:r>
            <a:r>
              <a:rPr lang="fi-FI" dirty="0" err="1"/>
              <a:t>utvidgades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gälla</a:t>
            </a:r>
            <a:r>
              <a:rPr lang="fi-FI" dirty="0"/>
              <a:t> </a:t>
            </a:r>
            <a:r>
              <a:rPr lang="fi-FI" dirty="0" err="1"/>
              <a:t>också</a:t>
            </a:r>
            <a:r>
              <a:rPr lang="fi-FI" dirty="0"/>
              <a:t> </a:t>
            </a:r>
            <a:r>
              <a:rPr lang="fi-FI" dirty="0" err="1"/>
              <a:t>misstänkta</a:t>
            </a:r>
            <a:r>
              <a:rPr lang="fi-FI" dirty="0"/>
              <a:t> </a:t>
            </a:r>
            <a:r>
              <a:rPr lang="fi-FI" dirty="0" err="1">
                <a:solidFill>
                  <a:srgbClr val="FF0000"/>
                </a:solidFill>
              </a:rPr>
              <a:t>våldsbrott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/>
              <a:t>mot</a:t>
            </a:r>
            <a:r>
              <a:rPr lang="fi-FI" dirty="0"/>
              <a:t> </a:t>
            </a:r>
            <a:r>
              <a:rPr lang="fi-FI" dirty="0" err="1"/>
              <a:t>barn</a:t>
            </a:r>
            <a:r>
              <a:rPr lang="fi-FI" dirty="0"/>
              <a:t> </a:t>
            </a:r>
            <a:r>
              <a:rPr lang="fi-FI" dirty="0" err="1"/>
              <a:t>sänktes</a:t>
            </a:r>
            <a:r>
              <a:rPr lang="fi-FI" dirty="0"/>
              <a:t> </a:t>
            </a:r>
            <a:r>
              <a:rPr lang="fi-FI" dirty="0" err="1"/>
              <a:t>också</a:t>
            </a:r>
            <a:r>
              <a:rPr lang="fi-FI" dirty="0"/>
              <a:t> </a:t>
            </a:r>
            <a:r>
              <a:rPr lang="fi-FI" dirty="0" err="1"/>
              <a:t>anmälningströskeln</a:t>
            </a:r>
            <a:r>
              <a:rPr lang="fi-FI" dirty="0"/>
              <a:t>.</a:t>
            </a:r>
          </a:p>
          <a:p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räcker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anmälningsskyldiga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”</a:t>
            </a:r>
            <a:r>
              <a:rPr lang="fi-FI" dirty="0" err="1"/>
              <a:t>skäl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misstänka</a:t>
            </a:r>
            <a:r>
              <a:rPr lang="fi-FI" dirty="0"/>
              <a:t>” en i </a:t>
            </a:r>
            <a:r>
              <a:rPr lang="fi-FI" dirty="0" err="1"/>
              <a:t>lagrummet</a:t>
            </a:r>
            <a:r>
              <a:rPr lang="fi-FI" dirty="0"/>
              <a:t> </a:t>
            </a:r>
            <a:r>
              <a:rPr lang="fi-FI" dirty="0" err="1"/>
              <a:t>avsedd</a:t>
            </a:r>
            <a:r>
              <a:rPr lang="fi-FI" dirty="0"/>
              <a:t> </a:t>
            </a:r>
            <a:r>
              <a:rPr lang="fi-FI" dirty="0" err="1"/>
              <a:t>gärning</a:t>
            </a:r>
            <a:r>
              <a:rPr lang="fi-FI" dirty="0"/>
              <a:t>. </a:t>
            </a:r>
            <a:r>
              <a:rPr lang="fi-FI" dirty="0" err="1"/>
              <a:t>Anmälningströskeln</a:t>
            </a:r>
            <a:r>
              <a:rPr lang="fi-FI" dirty="0"/>
              <a:t> </a:t>
            </a:r>
            <a:r>
              <a:rPr lang="fi-FI" dirty="0" err="1"/>
              <a:t>förutsätter</a:t>
            </a:r>
            <a:r>
              <a:rPr lang="fi-FI" dirty="0"/>
              <a:t> </a:t>
            </a:r>
            <a:r>
              <a:rPr lang="fi-FI" dirty="0" err="1"/>
              <a:t>inte</a:t>
            </a:r>
            <a:r>
              <a:rPr lang="fi-FI" dirty="0"/>
              <a:t> </a:t>
            </a:r>
            <a:r>
              <a:rPr lang="fi-FI" dirty="0" err="1"/>
              <a:t>fullständig</a:t>
            </a:r>
            <a:r>
              <a:rPr lang="fi-FI" dirty="0"/>
              <a:t> </a:t>
            </a:r>
            <a:r>
              <a:rPr lang="fi-FI" dirty="0" err="1"/>
              <a:t>säkerhet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ens</a:t>
            </a:r>
            <a:r>
              <a:rPr lang="fi-FI" dirty="0"/>
              <a:t> </a:t>
            </a:r>
            <a:r>
              <a:rPr lang="fi-FI" dirty="0" err="1"/>
              <a:t>sannolika</a:t>
            </a:r>
            <a:r>
              <a:rPr lang="fi-FI" dirty="0"/>
              <a:t> </a:t>
            </a:r>
            <a:r>
              <a:rPr lang="fi-FI" dirty="0" err="1"/>
              <a:t>skäl</a:t>
            </a:r>
            <a:r>
              <a:rPr lang="fi-FI" dirty="0"/>
              <a:t> – </a:t>
            </a:r>
            <a:r>
              <a:rPr lang="fi-FI" dirty="0" err="1"/>
              <a:t>enligt</a:t>
            </a:r>
            <a:r>
              <a:rPr lang="fi-FI" dirty="0"/>
              <a:t> </a:t>
            </a:r>
            <a:r>
              <a:rPr lang="fi-FI" dirty="0" err="1"/>
              <a:t>motiveringen</a:t>
            </a:r>
            <a:r>
              <a:rPr lang="fi-FI" dirty="0"/>
              <a:t> </a:t>
            </a: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/>
              <a:t>skyldigheten</a:t>
            </a:r>
            <a:r>
              <a:rPr lang="fi-FI" dirty="0"/>
              <a:t> </a:t>
            </a:r>
            <a:r>
              <a:rPr lang="fi-FI" dirty="0" err="1"/>
              <a:t>utlösas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”</a:t>
            </a:r>
            <a:r>
              <a:rPr lang="fi-FI" dirty="0" err="1"/>
              <a:t>barnets</a:t>
            </a:r>
            <a:r>
              <a:rPr lang="fi-FI" dirty="0"/>
              <a:t> </a:t>
            </a:r>
            <a:r>
              <a:rPr lang="fi-FI" dirty="0" err="1"/>
              <a:t>beteende</a:t>
            </a:r>
            <a:r>
              <a:rPr lang="fi-FI" dirty="0"/>
              <a:t>, </a:t>
            </a:r>
            <a:r>
              <a:rPr lang="fi-FI" dirty="0" err="1"/>
              <a:t>barnets</a:t>
            </a:r>
            <a:r>
              <a:rPr lang="fi-FI" dirty="0"/>
              <a:t> </a:t>
            </a:r>
            <a:r>
              <a:rPr lang="fi-FI" dirty="0" err="1"/>
              <a:t>prat</a:t>
            </a:r>
            <a:r>
              <a:rPr lang="fi-FI" dirty="0"/>
              <a:t>, </a:t>
            </a:r>
            <a:r>
              <a:rPr lang="fi-FI" dirty="0" err="1"/>
              <a:t>information</a:t>
            </a:r>
            <a:r>
              <a:rPr lang="fi-FI" dirty="0"/>
              <a:t> </a:t>
            </a:r>
            <a:r>
              <a:rPr lang="fi-FI" dirty="0" err="1"/>
              <a:t>från</a:t>
            </a:r>
            <a:r>
              <a:rPr lang="fi-FI" dirty="0"/>
              <a:t> </a:t>
            </a:r>
            <a:r>
              <a:rPr lang="fi-FI" dirty="0" err="1"/>
              <a:t>barnets</a:t>
            </a:r>
            <a:r>
              <a:rPr lang="fi-FI" dirty="0"/>
              <a:t> </a:t>
            </a:r>
            <a:r>
              <a:rPr lang="fi-FI" dirty="0" err="1"/>
              <a:t>föräldrar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anmälningar</a:t>
            </a:r>
            <a:r>
              <a:rPr lang="fi-FI" dirty="0"/>
              <a:t> </a:t>
            </a:r>
            <a:r>
              <a:rPr lang="fi-FI" dirty="0" err="1"/>
              <a:t>frän</a:t>
            </a:r>
            <a:r>
              <a:rPr lang="fi-FI" dirty="0"/>
              <a:t> </a:t>
            </a:r>
            <a:r>
              <a:rPr lang="fi-FI" dirty="0" err="1"/>
              <a:t>andra</a:t>
            </a:r>
            <a:r>
              <a:rPr lang="fi-FI" dirty="0"/>
              <a:t> </a:t>
            </a:r>
            <a:r>
              <a:rPr lang="fi-FI" dirty="0" err="1"/>
              <a:t>personer</a:t>
            </a:r>
            <a:r>
              <a:rPr lang="fi-FI" dirty="0"/>
              <a:t>” (RP 164/2014 </a:t>
            </a:r>
            <a:r>
              <a:rPr lang="fi-FI" dirty="0" err="1"/>
              <a:t>rd</a:t>
            </a:r>
            <a:r>
              <a:rPr lang="fi-FI" dirty="0"/>
              <a:t>, s. 151).</a:t>
            </a:r>
          </a:p>
          <a:p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rekommenderas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anmälningsskyldige</a:t>
            </a:r>
            <a:r>
              <a:rPr lang="fi-FI" dirty="0"/>
              <a:t> </a:t>
            </a:r>
            <a:r>
              <a:rPr lang="fi-FI" dirty="0" err="1"/>
              <a:t>först</a:t>
            </a:r>
            <a:r>
              <a:rPr lang="fi-FI" dirty="0"/>
              <a:t> </a:t>
            </a:r>
            <a:r>
              <a:rPr lang="fi-FI" dirty="0" err="1"/>
              <a:t>konsulterar</a:t>
            </a:r>
            <a:r>
              <a:rPr lang="fi-FI" dirty="0"/>
              <a:t> polisen </a:t>
            </a:r>
            <a:r>
              <a:rPr lang="fi-FI" dirty="0" err="1"/>
              <a:t>utan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uppge</a:t>
            </a:r>
            <a:r>
              <a:rPr lang="fi-FI" dirty="0"/>
              <a:t> de </a:t>
            </a:r>
            <a:r>
              <a:rPr lang="fi-FI" dirty="0" err="1"/>
              <a:t>inblandades</a:t>
            </a:r>
            <a:r>
              <a:rPr lang="fi-FI" dirty="0"/>
              <a:t> </a:t>
            </a:r>
            <a:r>
              <a:rPr lang="fi-FI" dirty="0" err="1"/>
              <a:t>namn</a:t>
            </a:r>
            <a:r>
              <a:rPr lang="fi-FI" dirty="0"/>
              <a:t>  – </a:t>
            </a:r>
            <a:r>
              <a:rPr lang="fi-FI" dirty="0" err="1"/>
              <a:t>detta</a:t>
            </a:r>
            <a:r>
              <a:rPr lang="fi-FI" dirty="0"/>
              <a:t> </a:t>
            </a:r>
            <a:r>
              <a:rPr lang="fi-FI" dirty="0" err="1"/>
              <a:t>sänker</a:t>
            </a:r>
            <a:r>
              <a:rPr lang="fi-FI" dirty="0"/>
              <a:t> </a:t>
            </a:r>
            <a:r>
              <a:rPr lang="fi-FI" dirty="0" err="1"/>
              <a:t>anmälningströskeln</a:t>
            </a:r>
            <a:r>
              <a:rPr lang="fi-FI" dirty="0"/>
              <a:t>, </a:t>
            </a:r>
            <a:r>
              <a:rPr lang="fi-FI" dirty="0" err="1"/>
              <a:t>påskyndar</a:t>
            </a:r>
            <a:r>
              <a:rPr lang="fi-FI" dirty="0"/>
              <a:t> </a:t>
            </a:r>
            <a:r>
              <a:rPr lang="fi-FI" dirty="0" err="1"/>
              <a:t>informationen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förhindrar</a:t>
            </a:r>
            <a:r>
              <a:rPr lang="fi-FI" dirty="0"/>
              <a:t> </a:t>
            </a:r>
            <a:r>
              <a:rPr lang="fi-FI" dirty="0" err="1"/>
              <a:t>också</a:t>
            </a:r>
            <a:r>
              <a:rPr lang="fi-FI" dirty="0"/>
              <a:t> </a:t>
            </a:r>
            <a:r>
              <a:rPr lang="fi-FI" dirty="0" err="1"/>
              <a:t>felaktiga</a:t>
            </a:r>
            <a:r>
              <a:rPr lang="fi-FI" dirty="0"/>
              <a:t> </a:t>
            </a:r>
            <a:r>
              <a:rPr lang="fi-FI" dirty="0" err="1"/>
              <a:t>anmälningar</a:t>
            </a:r>
            <a:r>
              <a:rPr lang="fi-FI" dirty="0"/>
              <a:t> </a:t>
            </a:r>
            <a:r>
              <a:rPr lang="fi-FI" dirty="0" err="1"/>
              <a:t>när</a:t>
            </a:r>
            <a:r>
              <a:rPr lang="fi-FI" dirty="0"/>
              <a:t> polisen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möjlighet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bedöma</a:t>
            </a:r>
            <a:r>
              <a:rPr lang="fi-FI" dirty="0"/>
              <a:t> </a:t>
            </a:r>
            <a:r>
              <a:rPr lang="fi-FI" dirty="0" err="1"/>
              <a:t>helheten</a:t>
            </a:r>
            <a:r>
              <a:rPr lang="fi-FI" dirty="0"/>
              <a:t> </a:t>
            </a:r>
            <a:r>
              <a:rPr lang="fi-FI" dirty="0" err="1"/>
              <a:t>innan</a:t>
            </a:r>
            <a:r>
              <a:rPr lang="fi-FI" dirty="0"/>
              <a:t> </a:t>
            </a:r>
            <a:r>
              <a:rPr lang="fi-FI" dirty="0" err="1"/>
              <a:t>anmälan</a:t>
            </a:r>
            <a:r>
              <a:rPr lang="fi-FI" dirty="0"/>
              <a:t> </a:t>
            </a:r>
            <a:r>
              <a:rPr lang="fi-FI" dirty="0" err="1"/>
              <a:t>görs</a:t>
            </a:r>
            <a:r>
              <a:rPr lang="fi-FI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606174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	Olika</a:t>
            </a:r>
            <a:r>
              <a:rPr lang="fi-FI" dirty="0"/>
              <a:t> </a:t>
            </a:r>
            <a:r>
              <a:rPr lang="fi-FI" dirty="0" err="1"/>
              <a:t>anmälningsskyldigheter</a:t>
            </a:r>
            <a:r>
              <a:rPr lang="fi-FI" dirty="0"/>
              <a:t>… III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b="1" dirty="0"/>
              <a:t>BSL 25 a §: </a:t>
            </a:r>
            <a:r>
              <a:rPr lang="fi-FI" b="1" dirty="0" err="1"/>
              <a:t>Kontakt</a:t>
            </a:r>
            <a:r>
              <a:rPr lang="fi-FI" b="1" dirty="0"/>
              <a:t> </a:t>
            </a:r>
            <a:r>
              <a:rPr lang="fi-FI" b="1" dirty="0" err="1"/>
              <a:t>med</a:t>
            </a:r>
            <a:r>
              <a:rPr lang="fi-FI" b="1" dirty="0"/>
              <a:t> </a:t>
            </a:r>
            <a:r>
              <a:rPr lang="fi-FI" b="1" dirty="0" err="1"/>
              <a:t>socialvården</a:t>
            </a:r>
            <a:r>
              <a:rPr lang="fi-FI" b="1" dirty="0"/>
              <a:t> för </a:t>
            </a:r>
            <a:r>
              <a:rPr lang="fi-FI" b="1" dirty="0" err="1"/>
              <a:t>bedömning</a:t>
            </a:r>
            <a:r>
              <a:rPr lang="fi-FI" b="1" dirty="0"/>
              <a:t> av </a:t>
            </a:r>
            <a:r>
              <a:rPr lang="fi-FI" b="1" dirty="0" err="1"/>
              <a:t>stödbeho-vet</a:t>
            </a:r>
            <a:r>
              <a:rPr lang="fi-FI" dirty="0"/>
              <a:t>. – </a:t>
            </a:r>
            <a:r>
              <a:rPr lang="fi-FI" dirty="0" err="1"/>
              <a:t>Skyldigheten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göra</a:t>
            </a:r>
            <a:r>
              <a:rPr lang="fi-FI" dirty="0"/>
              <a:t> </a:t>
            </a:r>
            <a:r>
              <a:rPr lang="fi-FI" dirty="0" err="1"/>
              <a:t>barnskyddsanmälan</a:t>
            </a:r>
            <a:r>
              <a:rPr lang="fi-FI" dirty="0"/>
              <a:t> </a:t>
            </a:r>
            <a:r>
              <a:rPr lang="fi-FI" dirty="0" err="1"/>
              <a:t>enligt</a:t>
            </a:r>
            <a:r>
              <a:rPr lang="fi-FI" dirty="0"/>
              <a:t> BSL 25 § </a:t>
            </a: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/>
              <a:t>också</a:t>
            </a:r>
            <a:r>
              <a:rPr lang="fi-FI" dirty="0"/>
              <a:t> </a:t>
            </a:r>
            <a:r>
              <a:rPr lang="fi-FI" dirty="0" err="1"/>
              <a:t>uppfyllas</a:t>
            </a:r>
            <a:r>
              <a:rPr lang="fi-FI" dirty="0"/>
              <a:t> </a:t>
            </a:r>
            <a:r>
              <a:rPr lang="fi-FI" dirty="0" err="1"/>
              <a:t>genom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>
                <a:solidFill>
                  <a:srgbClr val="FF0000"/>
                </a:solidFill>
              </a:rPr>
              <a:t>tillsammans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med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barnet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eller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barnens</a:t>
            </a:r>
            <a:r>
              <a:rPr lang="fi-FI" dirty="0">
                <a:solidFill>
                  <a:srgbClr val="FF0000"/>
                </a:solidFill>
              </a:rPr>
              <a:t> för-</a:t>
            </a:r>
            <a:r>
              <a:rPr lang="fi-FI" dirty="0" err="1">
                <a:solidFill>
                  <a:srgbClr val="FF0000"/>
                </a:solidFill>
              </a:rPr>
              <a:t>äldrar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/>
              <a:t>ta</a:t>
            </a:r>
            <a:r>
              <a:rPr lang="fi-FI" dirty="0"/>
              <a:t> </a:t>
            </a:r>
            <a:r>
              <a:rPr lang="fi-FI" dirty="0" err="1"/>
              <a:t>kontakt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socialmyndigheten</a:t>
            </a:r>
            <a:r>
              <a:rPr lang="fi-FI" dirty="0"/>
              <a:t> för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få</a:t>
            </a:r>
            <a:r>
              <a:rPr lang="fi-FI" dirty="0"/>
              <a:t> </a:t>
            </a:r>
            <a:r>
              <a:rPr lang="fi-FI" dirty="0" err="1"/>
              <a:t>stödbehovet</a:t>
            </a:r>
            <a:r>
              <a:rPr lang="fi-FI" dirty="0"/>
              <a:t> </a:t>
            </a:r>
            <a:r>
              <a:rPr lang="fi-FI" dirty="0" err="1"/>
              <a:t>bedömt</a:t>
            </a:r>
            <a:r>
              <a:rPr lang="fi-FI" dirty="0"/>
              <a:t>, </a:t>
            </a:r>
            <a:r>
              <a:rPr lang="fi-FI" dirty="0" err="1"/>
              <a:t>så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stadgas</a:t>
            </a:r>
            <a:r>
              <a:rPr lang="fi-FI" dirty="0"/>
              <a:t> i 35 § SVL.</a:t>
            </a:r>
          </a:p>
          <a:p>
            <a:r>
              <a:rPr lang="fi-FI" dirty="0" err="1"/>
              <a:t>Detta</a:t>
            </a:r>
            <a:r>
              <a:rPr lang="fi-FI" dirty="0"/>
              <a:t> </a:t>
            </a:r>
            <a:r>
              <a:rPr lang="fi-FI" dirty="0" err="1"/>
              <a:t>förutsätter</a:t>
            </a:r>
            <a:r>
              <a:rPr lang="fi-FI" dirty="0"/>
              <a:t> </a:t>
            </a:r>
            <a:r>
              <a:rPr lang="fi-FI" dirty="0" err="1"/>
              <a:t>dock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kontakten</a:t>
            </a:r>
            <a:r>
              <a:rPr lang="fi-FI" dirty="0"/>
              <a:t> </a:t>
            </a:r>
            <a:r>
              <a:rPr lang="fi-FI" dirty="0" err="1"/>
              <a:t>tas</a:t>
            </a:r>
            <a:r>
              <a:rPr lang="fi-FI" dirty="0"/>
              <a:t> </a:t>
            </a:r>
            <a:r>
              <a:rPr lang="fi-FI" dirty="0" err="1">
                <a:solidFill>
                  <a:srgbClr val="FF0000"/>
                </a:solidFill>
              </a:rPr>
              <a:t>utan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dröjsmål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 </a:t>
            </a: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anmälningsskyldige</a:t>
            </a:r>
            <a:r>
              <a:rPr lang="fi-FI" dirty="0"/>
              <a:t> i </a:t>
            </a:r>
            <a:r>
              <a:rPr lang="fi-FI" dirty="0" err="1"/>
              <a:t>samband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kontakten</a:t>
            </a:r>
            <a:r>
              <a:rPr lang="fi-FI" dirty="0"/>
              <a:t> </a:t>
            </a:r>
            <a:r>
              <a:rPr lang="fi-FI" dirty="0" err="1"/>
              <a:t>uppger</a:t>
            </a:r>
            <a:r>
              <a:rPr lang="fi-FI" dirty="0"/>
              <a:t> </a:t>
            </a:r>
            <a:r>
              <a:rPr lang="fi-FI" dirty="0" err="1">
                <a:solidFill>
                  <a:srgbClr val="FF0000"/>
                </a:solidFill>
              </a:rPr>
              <a:t>vilka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omstän-digheter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som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lett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till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kontakten</a:t>
            </a:r>
            <a:r>
              <a:rPr lang="fi-FI" dirty="0"/>
              <a:t>. </a:t>
            </a:r>
          </a:p>
          <a:p>
            <a:r>
              <a:rPr lang="fi-FI" dirty="0" err="1"/>
              <a:t>Lagrummet</a:t>
            </a:r>
            <a:r>
              <a:rPr lang="fi-FI" dirty="0"/>
              <a:t> </a:t>
            </a:r>
            <a:r>
              <a:rPr lang="fi-FI" dirty="0" err="1"/>
              <a:t>var</a:t>
            </a:r>
            <a:r>
              <a:rPr lang="fi-FI" dirty="0"/>
              <a:t> </a:t>
            </a:r>
            <a:r>
              <a:rPr lang="fi-FI" dirty="0" err="1"/>
              <a:t>tidigare</a:t>
            </a:r>
            <a:r>
              <a:rPr lang="fi-FI" dirty="0"/>
              <a:t> </a:t>
            </a:r>
            <a:r>
              <a:rPr lang="fi-FI" dirty="0" err="1"/>
              <a:t>rubricerat</a:t>
            </a:r>
            <a:r>
              <a:rPr lang="fi-FI" dirty="0"/>
              <a:t> ”</a:t>
            </a:r>
            <a:r>
              <a:rPr lang="fi-FI" dirty="0" err="1"/>
              <a:t>Begäran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bedömning</a:t>
            </a:r>
            <a:r>
              <a:rPr lang="fi-FI" dirty="0"/>
              <a:t> av </a:t>
            </a:r>
            <a:r>
              <a:rPr lang="fi-FI" dirty="0" err="1"/>
              <a:t>barnskyddsbehovet</a:t>
            </a:r>
            <a:r>
              <a:rPr lang="fi-FI" dirty="0"/>
              <a:t>”. </a:t>
            </a:r>
            <a:r>
              <a:rPr lang="fi-FI" dirty="0" err="1"/>
              <a:t>Vid</a:t>
            </a:r>
            <a:r>
              <a:rPr lang="fi-FI" dirty="0"/>
              <a:t> </a:t>
            </a:r>
            <a:r>
              <a:rPr lang="fi-FI" dirty="0" err="1"/>
              <a:t>ikraftträdandet</a:t>
            </a:r>
            <a:r>
              <a:rPr lang="fi-FI" dirty="0"/>
              <a:t> av SVL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en </a:t>
            </a:r>
            <a:r>
              <a:rPr lang="fi-FI" dirty="0" err="1"/>
              <a:t>mot-svarande</a:t>
            </a:r>
            <a:r>
              <a:rPr lang="fi-FI" dirty="0"/>
              <a:t> </a:t>
            </a:r>
            <a:r>
              <a:rPr lang="fi-FI" dirty="0" err="1"/>
              <a:t>kontaktparagraf</a:t>
            </a:r>
            <a:r>
              <a:rPr lang="fi-FI" dirty="0"/>
              <a:t> </a:t>
            </a:r>
            <a:r>
              <a:rPr lang="fi-FI" dirty="0" err="1"/>
              <a:t>togs</a:t>
            </a:r>
            <a:r>
              <a:rPr lang="fi-FI" dirty="0"/>
              <a:t> </a:t>
            </a:r>
            <a:r>
              <a:rPr lang="fi-FI" dirty="0" err="1"/>
              <a:t>samma</a:t>
            </a:r>
            <a:r>
              <a:rPr lang="fi-FI" dirty="0"/>
              <a:t> </a:t>
            </a:r>
            <a:r>
              <a:rPr lang="fi-FI" dirty="0" err="1"/>
              <a:t>benämning</a:t>
            </a:r>
            <a:r>
              <a:rPr lang="fi-FI" dirty="0"/>
              <a:t> i </a:t>
            </a:r>
            <a:r>
              <a:rPr lang="fi-FI" dirty="0" err="1"/>
              <a:t>bruk</a:t>
            </a:r>
            <a:r>
              <a:rPr lang="fi-FI" dirty="0"/>
              <a:t> </a:t>
            </a:r>
            <a:r>
              <a:rPr lang="fi-FI" dirty="0" err="1"/>
              <a:t>också</a:t>
            </a:r>
            <a:r>
              <a:rPr lang="fi-FI" dirty="0"/>
              <a:t> i BSL.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060007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	</a:t>
            </a:r>
            <a:r>
              <a:rPr lang="fi-FI" dirty="0" err="1"/>
              <a:t>Olika</a:t>
            </a:r>
            <a:r>
              <a:rPr lang="fi-FI" dirty="0"/>
              <a:t> </a:t>
            </a:r>
            <a:r>
              <a:rPr lang="fi-FI" dirty="0" err="1"/>
              <a:t>anmälningsskyldigheter</a:t>
            </a:r>
            <a:r>
              <a:rPr lang="fi-FI" dirty="0"/>
              <a:t>… IV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Oförändrat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stadgandet</a:t>
            </a:r>
            <a:r>
              <a:rPr lang="fi-FI" dirty="0"/>
              <a:t> i </a:t>
            </a:r>
            <a:r>
              <a:rPr lang="fi-FI" b="1" dirty="0"/>
              <a:t>BSL 25 c §: </a:t>
            </a:r>
            <a:r>
              <a:rPr lang="fi-FI" b="1" dirty="0" err="1"/>
              <a:t>föregripande</a:t>
            </a:r>
            <a:r>
              <a:rPr lang="fi-FI" b="1" dirty="0"/>
              <a:t> </a:t>
            </a:r>
            <a:r>
              <a:rPr lang="fi-FI" b="1" dirty="0" err="1"/>
              <a:t>barnskydds-anmälan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finns</a:t>
            </a:r>
            <a:r>
              <a:rPr lang="fi-FI" dirty="0"/>
              <a:t> </a:t>
            </a:r>
            <a:r>
              <a:rPr lang="fi-FI" dirty="0" err="1"/>
              <a:t>grundad</a:t>
            </a:r>
            <a:r>
              <a:rPr lang="fi-FI" dirty="0"/>
              <a:t> </a:t>
            </a:r>
            <a:r>
              <a:rPr lang="fi-FI" dirty="0" err="1"/>
              <a:t>anledning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misstänka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ett </a:t>
            </a:r>
            <a:r>
              <a:rPr lang="fi-FI" dirty="0" err="1"/>
              <a:t>ofött</a:t>
            </a:r>
            <a:r>
              <a:rPr lang="fi-FI" dirty="0"/>
              <a:t> </a:t>
            </a:r>
            <a:r>
              <a:rPr lang="fi-FI" dirty="0" err="1"/>
              <a:t>barn</a:t>
            </a:r>
            <a:r>
              <a:rPr lang="fi-FI" dirty="0"/>
              <a:t> </a:t>
            </a:r>
            <a:r>
              <a:rPr lang="fi-FI" dirty="0" err="1"/>
              <a:t>omedelbart</a:t>
            </a:r>
            <a:r>
              <a:rPr lang="fi-FI" dirty="0"/>
              <a:t> </a:t>
            </a:r>
            <a:r>
              <a:rPr lang="fi-FI" dirty="0" err="1"/>
              <a:t>efter</a:t>
            </a:r>
            <a:r>
              <a:rPr lang="fi-FI" dirty="0"/>
              <a:t> </a:t>
            </a:r>
            <a:r>
              <a:rPr lang="fi-FI" dirty="0" err="1"/>
              <a:t>sin</a:t>
            </a:r>
            <a:r>
              <a:rPr lang="fi-FI" dirty="0"/>
              <a:t> </a:t>
            </a:r>
            <a:r>
              <a:rPr lang="fi-FI" dirty="0" err="1"/>
              <a:t>födelse</a:t>
            </a:r>
            <a:r>
              <a:rPr lang="fi-FI" dirty="0"/>
              <a:t> </a:t>
            </a:r>
            <a:r>
              <a:rPr lang="fi-FI" dirty="0" err="1"/>
              <a:t>kommer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behöva</a:t>
            </a:r>
            <a:r>
              <a:rPr lang="fi-FI" dirty="0"/>
              <a:t> </a:t>
            </a:r>
            <a:r>
              <a:rPr lang="fi-FI" dirty="0" err="1"/>
              <a:t>stödåtgärder</a:t>
            </a:r>
            <a:r>
              <a:rPr lang="fi-FI" dirty="0"/>
              <a:t> </a:t>
            </a:r>
            <a:r>
              <a:rPr lang="fi-FI" dirty="0" err="1"/>
              <a:t>inom</a:t>
            </a:r>
            <a:r>
              <a:rPr lang="fi-FI" dirty="0"/>
              <a:t> </a:t>
            </a:r>
            <a:r>
              <a:rPr lang="fi-FI" dirty="0" err="1"/>
              <a:t>barnskyddet</a:t>
            </a:r>
            <a:r>
              <a:rPr lang="fi-FI" dirty="0"/>
              <a:t>.</a:t>
            </a:r>
          </a:p>
          <a:p>
            <a:r>
              <a:rPr lang="fi-FI" dirty="0" err="1"/>
              <a:t>Samma</a:t>
            </a:r>
            <a:r>
              <a:rPr lang="fi-FI" dirty="0"/>
              <a:t> </a:t>
            </a:r>
            <a:r>
              <a:rPr lang="fi-FI" dirty="0" err="1"/>
              <a:t>gäller</a:t>
            </a:r>
            <a:r>
              <a:rPr lang="fi-FI" dirty="0"/>
              <a:t> </a:t>
            </a:r>
            <a:r>
              <a:rPr lang="fi-FI" dirty="0" err="1"/>
              <a:t>stort</a:t>
            </a:r>
            <a:r>
              <a:rPr lang="fi-FI" dirty="0"/>
              <a:t> </a:t>
            </a:r>
            <a:r>
              <a:rPr lang="fi-FI" dirty="0" err="1"/>
              <a:t>sett</a:t>
            </a:r>
            <a:r>
              <a:rPr lang="fi-FI" dirty="0"/>
              <a:t> </a:t>
            </a:r>
            <a:r>
              <a:rPr lang="fi-FI" dirty="0" err="1"/>
              <a:t>också</a:t>
            </a:r>
            <a:r>
              <a:rPr lang="fi-FI" dirty="0"/>
              <a:t> </a:t>
            </a:r>
            <a:r>
              <a:rPr lang="fi-FI" dirty="0" err="1"/>
              <a:t>standgandet</a:t>
            </a:r>
            <a:r>
              <a:rPr lang="fi-FI" dirty="0"/>
              <a:t> i </a:t>
            </a:r>
            <a:r>
              <a:rPr lang="fi-FI" b="1" dirty="0"/>
              <a:t>BSL 25 d §: </a:t>
            </a:r>
            <a:r>
              <a:rPr lang="fi-FI" b="1" dirty="0" err="1"/>
              <a:t>barnskyddsmyndigheternas</a:t>
            </a:r>
            <a:r>
              <a:rPr lang="fi-FI" b="1" dirty="0"/>
              <a:t> </a:t>
            </a:r>
            <a:r>
              <a:rPr lang="fi-FI" b="1" dirty="0" err="1"/>
              <a:t>anmälningsskyldighet</a:t>
            </a:r>
            <a:r>
              <a:rPr lang="fi-FI" b="1" dirty="0"/>
              <a:t> </a:t>
            </a:r>
            <a:r>
              <a:rPr lang="fi-FI" dirty="0"/>
              <a:t>i </a:t>
            </a:r>
            <a:r>
              <a:rPr lang="fi-FI" dirty="0" err="1"/>
              <a:t>fall</a:t>
            </a:r>
            <a:r>
              <a:rPr lang="fi-FI" dirty="0"/>
              <a:t> </a:t>
            </a:r>
            <a:r>
              <a:rPr lang="fi-FI" dirty="0" err="1"/>
              <a:t>där</a:t>
            </a:r>
            <a:r>
              <a:rPr lang="fi-FI" dirty="0"/>
              <a:t> </a:t>
            </a:r>
            <a:r>
              <a:rPr lang="fi-FI" dirty="0" err="1"/>
              <a:t>barnet</a:t>
            </a:r>
            <a:r>
              <a:rPr lang="fi-FI" dirty="0"/>
              <a:t> </a:t>
            </a:r>
            <a:r>
              <a:rPr lang="fi-FI" dirty="0" err="1"/>
              <a:t>flyttar</a:t>
            </a:r>
            <a:r>
              <a:rPr lang="fi-FI" dirty="0"/>
              <a:t> </a:t>
            </a:r>
            <a:r>
              <a:rPr lang="fi-FI" dirty="0" err="1"/>
              <a:t>från</a:t>
            </a:r>
            <a:r>
              <a:rPr lang="fi-FI" dirty="0"/>
              <a:t> </a:t>
            </a:r>
            <a:r>
              <a:rPr lang="fi-FI" dirty="0" err="1"/>
              <a:t>kommunen</a:t>
            </a:r>
            <a:r>
              <a:rPr lang="fi-FI" dirty="0"/>
              <a:t> </a:t>
            </a:r>
            <a:r>
              <a:rPr lang="fi-FI" dirty="0" err="1"/>
              <a:t>när</a:t>
            </a:r>
            <a:r>
              <a:rPr lang="fi-FI" dirty="0"/>
              <a:t> </a:t>
            </a:r>
            <a:r>
              <a:rPr lang="fi-FI" dirty="0" err="1"/>
              <a:t>barnskyddsutredning</a:t>
            </a:r>
            <a:r>
              <a:rPr lang="fi-FI" dirty="0"/>
              <a:t> </a:t>
            </a:r>
            <a:r>
              <a:rPr lang="fi-FI" dirty="0" err="1"/>
              <a:t>pågår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under</a:t>
            </a:r>
            <a:r>
              <a:rPr lang="fi-FI" dirty="0"/>
              <a:t> </a:t>
            </a:r>
            <a:r>
              <a:rPr lang="fi-FI" dirty="0" err="1"/>
              <a:t>klientskapet</a:t>
            </a:r>
            <a:r>
              <a:rPr lang="fi-FI" dirty="0"/>
              <a:t>. </a:t>
            </a:r>
            <a:r>
              <a:rPr lang="fi-FI" dirty="0" err="1"/>
              <a:t>Då</a:t>
            </a:r>
            <a:r>
              <a:rPr lang="fi-FI" dirty="0"/>
              <a:t> </a:t>
            </a:r>
            <a:r>
              <a:rPr lang="fi-FI" dirty="0" err="1"/>
              <a:t>bör</a:t>
            </a:r>
            <a:r>
              <a:rPr lang="fi-FI" dirty="0"/>
              <a:t> </a:t>
            </a:r>
            <a:r>
              <a:rPr lang="fi-FI" dirty="0" err="1"/>
              <a:t>barnets</a:t>
            </a:r>
            <a:r>
              <a:rPr lang="fi-FI" dirty="0"/>
              <a:t> </a:t>
            </a:r>
            <a:r>
              <a:rPr lang="fi-FI" dirty="0" err="1"/>
              <a:t>nya</a:t>
            </a:r>
            <a:r>
              <a:rPr lang="fi-FI" dirty="0"/>
              <a:t> </a:t>
            </a:r>
            <a:r>
              <a:rPr lang="fi-FI" dirty="0" err="1"/>
              <a:t>hemkommun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huvudsakliga</a:t>
            </a:r>
            <a:r>
              <a:rPr lang="fi-FI" dirty="0"/>
              <a:t> </a:t>
            </a:r>
            <a:r>
              <a:rPr lang="fi-FI" dirty="0" err="1"/>
              <a:t>bonigskommun</a:t>
            </a:r>
            <a:r>
              <a:rPr lang="fi-FI"/>
              <a:t> omedelbart</a:t>
            </a:r>
            <a:r>
              <a:rPr lang="fi-FI" dirty="0"/>
              <a:t> </a:t>
            </a:r>
            <a:r>
              <a:rPr lang="fi-FI" dirty="0" err="1"/>
              <a:t>underrättas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flyttningen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3008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Grundproblem</a:t>
            </a:r>
            <a:r>
              <a:rPr lang="fi-FI" dirty="0"/>
              <a:t> i </a:t>
            </a: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gamla</a:t>
            </a:r>
            <a:r>
              <a:rPr lang="fi-FI" dirty="0"/>
              <a:t> </a:t>
            </a:r>
            <a:r>
              <a:rPr lang="fi-FI" dirty="0" err="1"/>
              <a:t>socialvårdslagen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sz="3200" dirty="0" err="1"/>
              <a:t>Lagen</a:t>
            </a:r>
            <a:r>
              <a:rPr lang="fi-FI" sz="3200" dirty="0"/>
              <a:t> ”</a:t>
            </a:r>
            <a:r>
              <a:rPr lang="fi-FI" sz="3200" dirty="0" err="1"/>
              <a:t>urvattnats</a:t>
            </a:r>
            <a:r>
              <a:rPr lang="fi-FI" sz="3200" dirty="0"/>
              <a:t>”: </a:t>
            </a:r>
            <a:r>
              <a:rPr lang="fi-FI" sz="3200" dirty="0" err="1"/>
              <a:t>kvar</a:t>
            </a:r>
            <a:r>
              <a:rPr lang="fi-FI" sz="3200" dirty="0"/>
              <a:t> </a:t>
            </a:r>
            <a:r>
              <a:rPr lang="fi-FI" sz="3200" dirty="0" err="1"/>
              <a:t>hade</a:t>
            </a:r>
            <a:r>
              <a:rPr lang="fi-FI" sz="3200" dirty="0"/>
              <a:t> </a:t>
            </a:r>
            <a:r>
              <a:rPr lang="fi-FI" sz="3200" dirty="0" err="1"/>
              <a:t>blivit</a:t>
            </a:r>
            <a:r>
              <a:rPr lang="fi-FI" sz="3200" dirty="0"/>
              <a:t> </a:t>
            </a:r>
            <a:r>
              <a:rPr lang="fi-FI" sz="3200" dirty="0" err="1"/>
              <a:t>närmast</a:t>
            </a:r>
            <a:r>
              <a:rPr lang="fi-FI" sz="3200" dirty="0"/>
              <a:t> </a:t>
            </a:r>
            <a:r>
              <a:rPr lang="fi-FI" sz="3200" dirty="0" err="1"/>
              <a:t>bestämmelser</a:t>
            </a:r>
            <a:r>
              <a:rPr lang="fi-FI" sz="3200" dirty="0"/>
              <a:t> </a:t>
            </a:r>
            <a:r>
              <a:rPr lang="fi-FI" sz="3200" dirty="0" err="1"/>
              <a:t>om</a:t>
            </a:r>
            <a:r>
              <a:rPr lang="fi-FI" sz="3200" dirty="0"/>
              <a:t> </a:t>
            </a:r>
            <a:r>
              <a:rPr lang="fi-FI" sz="3200" dirty="0" err="1"/>
              <a:t>service</a:t>
            </a:r>
            <a:r>
              <a:rPr lang="fi-FI" sz="3200" dirty="0"/>
              <a:t> för </a:t>
            </a:r>
            <a:r>
              <a:rPr lang="fi-FI" sz="3200" dirty="0" err="1"/>
              <a:t>äldre</a:t>
            </a:r>
            <a:r>
              <a:rPr lang="fi-FI" sz="3200" dirty="0"/>
              <a:t> </a:t>
            </a:r>
            <a:r>
              <a:rPr lang="fi-FI" sz="3200" dirty="0" err="1"/>
              <a:t>personer</a:t>
            </a:r>
            <a:r>
              <a:rPr lang="fi-FI" sz="3200" dirty="0"/>
              <a:t>; </a:t>
            </a:r>
            <a:r>
              <a:rPr lang="fi-FI" sz="3200" dirty="0" err="1"/>
              <a:t>allt</a:t>
            </a:r>
            <a:r>
              <a:rPr lang="fi-FI" sz="3200" dirty="0"/>
              <a:t> annat </a:t>
            </a:r>
            <a:r>
              <a:rPr lang="fi-FI" sz="3200" dirty="0" err="1"/>
              <a:t>överförts</a:t>
            </a:r>
            <a:r>
              <a:rPr lang="fi-FI" sz="3200" dirty="0"/>
              <a:t> </a:t>
            </a:r>
            <a:r>
              <a:rPr lang="fi-FI" sz="3200" dirty="0" err="1"/>
              <a:t>till</a:t>
            </a:r>
            <a:r>
              <a:rPr lang="fi-FI" sz="3200" dirty="0"/>
              <a:t> </a:t>
            </a:r>
            <a:r>
              <a:rPr lang="fi-FI" sz="3200" dirty="0" err="1"/>
              <a:t>speciallagar</a:t>
            </a:r>
            <a:r>
              <a:rPr lang="fi-FI" sz="3200" dirty="0"/>
              <a:t>.</a:t>
            </a:r>
          </a:p>
          <a:p>
            <a:r>
              <a:rPr lang="fi-FI" sz="3200" dirty="0" err="1"/>
              <a:t>Systemcentrerad</a:t>
            </a:r>
            <a:r>
              <a:rPr lang="fi-FI" sz="3200" dirty="0"/>
              <a:t> </a:t>
            </a:r>
            <a:r>
              <a:rPr lang="fi-FI" sz="3200" dirty="0" err="1"/>
              <a:t>utgångspunkt</a:t>
            </a:r>
            <a:endParaRPr lang="fi-FI" sz="3200" dirty="0"/>
          </a:p>
          <a:p>
            <a:r>
              <a:rPr lang="fi-FI" sz="3200" dirty="0" err="1"/>
              <a:t>Brister</a:t>
            </a:r>
            <a:r>
              <a:rPr lang="fi-FI" sz="3200" dirty="0"/>
              <a:t> </a:t>
            </a:r>
            <a:r>
              <a:rPr lang="fi-FI" sz="3200" dirty="0" err="1"/>
              <a:t>med</a:t>
            </a:r>
            <a:r>
              <a:rPr lang="fi-FI" sz="3200" dirty="0"/>
              <a:t> </a:t>
            </a:r>
            <a:r>
              <a:rPr lang="fi-FI" sz="3200" dirty="0" err="1"/>
              <a:t>tanke</a:t>
            </a:r>
            <a:r>
              <a:rPr lang="fi-FI" sz="3200" dirty="0"/>
              <a:t> </a:t>
            </a:r>
            <a:r>
              <a:rPr lang="fi-FI" sz="3200" dirty="0" err="1"/>
              <a:t>på</a:t>
            </a:r>
            <a:r>
              <a:rPr lang="fi-FI" sz="3200" dirty="0"/>
              <a:t> </a:t>
            </a:r>
            <a:r>
              <a:rPr lang="fi-FI" sz="3200" dirty="0" err="1"/>
              <a:t>människornas</a:t>
            </a:r>
            <a:r>
              <a:rPr lang="fi-FI" sz="3200" dirty="0"/>
              <a:t> </a:t>
            </a:r>
            <a:r>
              <a:rPr lang="fi-FI" sz="3200" dirty="0" err="1"/>
              <a:t>delaktighet</a:t>
            </a:r>
            <a:r>
              <a:rPr lang="fi-FI" sz="3200" dirty="0"/>
              <a:t> </a:t>
            </a:r>
            <a:r>
              <a:rPr lang="fi-FI" sz="3200" dirty="0" err="1"/>
              <a:t>och</a:t>
            </a:r>
            <a:r>
              <a:rPr lang="fi-FI" sz="3200" dirty="0"/>
              <a:t> </a:t>
            </a:r>
            <a:r>
              <a:rPr lang="fi-FI" sz="3200" dirty="0" err="1"/>
              <a:t>möjlighet</a:t>
            </a:r>
            <a:r>
              <a:rPr lang="fi-FI" sz="3200" dirty="0"/>
              <a:t> </a:t>
            </a:r>
            <a:r>
              <a:rPr lang="fi-FI" sz="3200" dirty="0" err="1"/>
              <a:t>att</a:t>
            </a:r>
            <a:r>
              <a:rPr lang="fi-FI" sz="3200" dirty="0"/>
              <a:t> </a:t>
            </a:r>
            <a:r>
              <a:rPr lang="fi-FI" sz="3200" dirty="0" err="1"/>
              <a:t>påverka</a:t>
            </a:r>
            <a:r>
              <a:rPr lang="fi-FI" sz="3200" dirty="0"/>
              <a:t> i </a:t>
            </a:r>
            <a:r>
              <a:rPr lang="fi-FI" sz="3200" dirty="0" err="1"/>
              <a:t>den</a:t>
            </a:r>
            <a:r>
              <a:rPr lang="fi-FI" sz="3200" dirty="0"/>
              <a:t> </a:t>
            </a:r>
            <a:r>
              <a:rPr lang="fi-FI" sz="3200" dirty="0" err="1"/>
              <a:t>egna</a:t>
            </a:r>
            <a:r>
              <a:rPr lang="fi-FI" sz="3200" dirty="0"/>
              <a:t> </a:t>
            </a:r>
            <a:r>
              <a:rPr lang="fi-FI" sz="3200" dirty="0" err="1"/>
              <a:t>serviceprocessen</a:t>
            </a:r>
            <a:endParaRPr lang="fi-FI" sz="3200" dirty="0"/>
          </a:p>
          <a:p>
            <a:r>
              <a:rPr lang="fi-FI" sz="3200" dirty="0"/>
              <a:t>För </a:t>
            </a:r>
            <a:r>
              <a:rPr lang="fi-FI" sz="3200" dirty="0" err="1"/>
              <a:t>mycket</a:t>
            </a:r>
            <a:r>
              <a:rPr lang="fi-FI" sz="3200" dirty="0"/>
              <a:t> </a:t>
            </a:r>
            <a:r>
              <a:rPr lang="fi-FI" sz="3200" dirty="0" err="1"/>
              <a:t>vikt</a:t>
            </a:r>
            <a:r>
              <a:rPr lang="fi-FI" sz="3200" dirty="0"/>
              <a:t> </a:t>
            </a:r>
            <a:r>
              <a:rPr lang="fi-FI" sz="3200" dirty="0" err="1"/>
              <a:t>på</a:t>
            </a:r>
            <a:r>
              <a:rPr lang="fi-FI" sz="3200" dirty="0"/>
              <a:t> </a:t>
            </a:r>
            <a:r>
              <a:rPr lang="fi-FI" sz="3200" dirty="0" err="1"/>
              <a:t>anstaltsvård</a:t>
            </a:r>
            <a:r>
              <a:rPr lang="fi-FI" sz="3200" dirty="0"/>
              <a:t> </a:t>
            </a:r>
            <a:r>
              <a:rPr lang="fi-FI" sz="3200" dirty="0" err="1"/>
              <a:t>och</a:t>
            </a:r>
            <a:r>
              <a:rPr lang="fi-FI" sz="3200" dirty="0"/>
              <a:t> </a:t>
            </a:r>
            <a:r>
              <a:rPr lang="fi-FI" sz="3200" dirty="0" err="1"/>
              <a:t>omhändertagande</a:t>
            </a:r>
            <a:endParaRPr lang="fi-FI" sz="3200" dirty="0"/>
          </a:p>
          <a:p>
            <a:r>
              <a:rPr lang="fi-FI" sz="3200" dirty="0" err="1"/>
              <a:t>Bristfälliga</a:t>
            </a:r>
            <a:r>
              <a:rPr lang="fi-FI" sz="3200" dirty="0"/>
              <a:t> </a:t>
            </a:r>
            <a:r>
              <a:rPr lang="fi-FI" sz="3200" dirty="0" err="1"/>
              <a:t>stadganden</a:t>
            </a:r>
            <a:r>
              <a:rPr lang="fi-FI" sz="3200" dirty="0"/>
              <a:t> </a:t>
            </a:r>
            <a:r>
              <a:rPr lang="fi-FI" sz="3200" dirty="0" err="1"/>
              <a:t>kring</a:t>
            </a:r>
            <a:r>
              <a:rPr lang="fi-FI" sz="3200" dirty="0"/>
              <a:t> </a:t>
            </a:r>
            <a:r>
              <a:rPr lang="fi-FI" sz="3200" dirty="0" err="1"/>
              <a:t>yrkesövergripande</a:t>
            </a:r>
            <a:r>
              <a:rPr lang="fi-FI" sz="3200" dirty="0"/>
              <a:t> </a:t>
            </a:r>
            <a:r>
              <a:rPr lang="fi-FI" sz="3200" dirty="0" err="1"/>
              <a:t>samarbete</a:t>
            </a:r>
            <a:r>
              <a:rPr lang="fi-FI" sz="3200" dirty="0"/>
              <a:t> </a:t>
            </a:r>
            <a:r>
              <a:rPr lang="fi-FI" sz="3200" dirty="0" err="1"/>
              <a:t>mellan</a:t>
            </a:r>
            <a:r>
              <a:rPr lang="fi-FI" sz="3200" dirty="0"/>
              <a:t> </a:t>
            </a:r>
            <a:r>
              <a:rPr lang="fi-FI" sz="3200" dirty="0" err="1"/>
              <a:t>myndigheter</a:t>
            </a:r>
            <a:r>
              <a:rPr lang="fi-FI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365261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/>
              <a:t>  </a:t>
            </a:r>
            <a:r>
              <a:rPr lang="fi-FI" sz="3600" dirty="0" err="1"/>
              <a:t>Rätt</a:t>
            </a:r>
            <a:r>
              <a:rPr lang="fi-FI" sz="3600" dirty="0"/>
              <a:t> </a:t>
            </a:r>
            <a:r>
              <a:rPr lang="fi-FI" sz="3600" dirty="0" err="1"/>
              <a:t>att</a:t>
            </a:r>
            <a:r>
              <a:rPr lang="fi-FI" sz="3600" dirty="0"/>
              <a:t> </a:t>
            </a:r>
            <a:r>
              <a:rPr lang="fi-FI" sz="3600" dirty="0" err="1"/>
              <a:t>till</a:t>
            </a:r>
            <a:r>
              <a:rPr lang="fi-FI" sz="3600" dirty="0"/>
              <a:t> polisen </a:t>
            </a:r>
            <a:r>
              <a:rPr lang="fi-FI" sz="3600" dirty="0" err="1"/>
              <a:t>anmäla</a:t>
            </a:r>
            <a:r>
              <a:rPr lang="fi-FI" sz="3600" dirty="0"/>
              <a:t> </a:t>
            </a:r>
            <a:r>
              <a:rPr lang="fi-FI" sz="3600" dirty="0" err="1"/>
              <a:t>om</a:t>
            </a:r>
            <a:r>
              <a:rPr lang="fi-FI" sz="3600" dirty="0"/>
              <a:t> </a:t>
            </a:r>
            <a:r>
              <a:rPr lang="fi-FI" sz="3600" dirty="0" err="1"/>
              <a:t>hot</a:t>
            </a:r>
            <a:r>
              <a:rPr lang="fi-FI" sz="3600" dirty="0"/>
              <a:t> </a:t>
            </a:r>
            <a:r>
              <a:rPr lang="fi-FI" sz="3600" dirty="0" err="1"/>
              <a:t>mot</a:t>
            </a:r>
            <a:r>
              <a:rPr lang="fi-FI" sz="3600" dirty="0"/>
              <a:t> liv </a:t>
            </a:r>
            <a:r>
              <a:rPr lang="fi-FI" sz="3600" dirty="0" err="1"/>
              <a:t>och</a:t>
            </a:r>
            <a:r>
              <a:rPr lang="fi-FI" sz="3600" dirty="0"/>
              <a:t> </a:t>
            </a:r>
            <a:r>
              <a:rPr lang="fi-FI" sz="3600" dirty="0" err="1"/>
              <a:t>hälsa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err="1"/>
              <a:t>Från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den</a:t>
            </a:r>
            <a:r>
              <a:rPr lang="fi-FI" dirty="0"/>
              <a:t> 1.4.2015 </a:t>
            </a:r>
            <a:r>
              <a:rPr lang="fi-FI" dirty="0" err="1"/>
              <a:t>kompletterades</a:t>
            </a:r>
            <a:r>
              <a:rPr lang="fi-FI" dirty="0"/>
              <a:t> ett </a:t>
            </a:r>
            <a:r>
              <a:rPr lang="fi-FI" dirty="0" err="1"/>
              <a:t>stort</a:t>
            </a:r>
            <a:r>
              <a:rPr lang="fi-FI" dirty="0"/>
              <a:t> </a:t>
            </a:r>
            <a:r>
              <a:rPr lang="fi-FI" dirty="0" err="1"/>
              <a:t>antal</a:t>
            </a:r>
            <a:r>
              <a:rPr lang="fi-FI" dirty="0"/>
              <a:t> </a:t>
            </a:r>
            <a:r>
              <a:rPr lang="fi-FI" dirty="0" err="1"/>
              <a:t>lagar</a:t>
            </a:r>
            <a:r>
              <a:rPr lang="fi-FI" dirty="0"/>
              <a:t> (13)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bestämmelser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personalens</a:t>
            </a:r>
            <a:r>
              <a:rPr lang="fi-FI" dirty="0"/>
              <a:t> </a:t>
            </a:r>
            <a:r>
              <a:rPr lang="fi-FI" dirty="0" err="1"/>
              <a:t>rätt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polisen </a:t>
            </a:r>
            <a:r>
              <a:rPr lang="fi-FI" dirty="0" err="1"/>
              <a:t>anmäla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hot</a:t>
            </a:r>
            <a:r>
              <a:rPr lang="fi-FI" dirty="0"/>
              <a:t> </a:t>
            </a:r>
            <a:r>
              <a:rPr lang="fi-FI" dirty="0" err="1"/>
              <a:t>mot</a:t>
            </a:r>
            <a:r>
              <a:rPr lang="fi-FI" dirty="0"/>
              <a:t> </a:t>
            </a:r>
            <a:r>
              <a:rPr lang="fi-FI" dirty="0" err="1"/>
              <a:t>annans</a:t>
            </a:r>
            <a:r>
              <a:rPr lang="fi-FI" dirty="0"/>
              <a:t> liv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hälsa</a:t>
            </a:r>
            <a:r>
              <a:rPr lang="fi-FI" dirty="0"/>
              <a:t>, </a:t>
            </a:r>
            <a:r>
              <a:rPr lang="fi-FI" dirty="0" err="1"/>
              <a:t>när</a:t>
            </a:r>
            <a:r>
              <a:rPr lang="fi-FI" dirty="0"/>
              <a:t> de i </a:t>
            </a:r>
            <a:r>
              <a:rPr lang="fi-FI" dirty="0" err="1"/>
              <a:t>sitt</a:t>
            </a:r>
            <a:r>
              <a:rPr lang="fi-FI" dirty="0"/>
              <a:t> </a:t>
            </a:r>
            <a:r>
              <a:rPr lang="fi-FI" dirty="0" err="1"/>
              <a:t>arbete</a:t>
            </a:r>
            <a:r>
              <a:rPr lang="fi-FI" dirty="0"/>
              <a:t> </a:t>
            </a:r>
            <a:r>
              <a:rPr lang="fi-FI" dirty="0" err="1"/>
              <a:t>fått</a:t>
            </a:r>
            <a:r>
              <a:rPr lang="fi-FI" dirty="0"/>
              <a:t> </a:t>
            </a:r>
            <a:r>
              <a:rPr lang="fi-FI" dirty="0" err="1"/>
              <a:t>veta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oroväckan</a:t>
            </a:r>
            <a:r>
              <a:rPr lang="fi-FI" dirty="0"/>
              <a:t>-de </a:t>
            </a:r>
            <a:r>
              <a:rPr lang="fi-FI" dirty="0" err="1"/>
              <a:t>omständigheter</a:t>
            </a:r>
            <a:r>
              <a:rPr lang="fi-FI" dirty="0"/>
              <a:t>.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exempel</a:t>
            </a:r>
            <a:r>
              <a:rPr lang="fi-FI" dirty="0"/>
              <a:t> </a:t>
            </a:r>
            <a:r>
              <a:rPr lang="fi-FI" dirty="0" err="1"/>
              <a:t>socialvårdens</a:t>
            </a:r>
            <a:r>
              <a:rPr lang="fi-FI" dirty="0"/>
              <a:t> </a:t>
            </a:r>
            <a:r>
              <a:rPr lang="fi-FI" dirty="0" err="1"/>
              <a:t>klientlag</a:t>
            </a:r>
            <a:r>
              <a:rPr lang="fi-FI" dirty="0"/>
              <a:t>, 18.3 §:</a:t>
            </a:r>
          </a:p>
          <a:p>
            <a:r>
              <a:rPr lang="fi-FI" dirty="0"/>
              <a:t>”- - - </a:t>
            </a:r>
            <a:r>
              <a:rPr lang="fi-FI" dirty="0" err="1"/>
              <a:t>Dessutom</a:t>
            </a:r>
            <a:r>
              <a:rPr lang="fi-FI" dirty="0"/>
              <a:t> </a:t>
            </a:r>
            <a:r>
              <a:rPr lang="fi-FI" dirty="0" err="1"/>
              <a:t>får</a:t>
            </a:r>
            <a:r>
              <a:rPr lang="fi-FI" dirty="0"/>
              <a:t> </a:t>
            </a: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ordnar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lämnar</a:t>
            </a:r>
            <a:r>
              <a:rPr lang="fi-FI" dirty="0"/>
              <a:t> </a:t>
            </a:r>
            <a:r>
              <a:rPr lang="fi-FI" dirty="0" err="1"/>
              <a:t>sociavård</a:t>
            </a:r>
            <a:r>
              <a:rPr lang="fi-FI" dirty="0"/>
              <a:t> </a:t>
            </a:r>
            <a:r>
              <a:rPr lang="fi-FI" dirty="0" err="1"/>
              <a:t>oberoende</a:t>
            </a:r>
            <a:r>
              <a:rPr lang="fi-FI" dirty="0"/>
              <a:t> av </a:t>
            </a:r>
            <a:r>
              <a:rPr lang="fi-FI" dirty="0" err="1"/>
              <a:t>skyldigheten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iaktta</a:t>
            </a:r>
            <a:r>
              <a:rPr lang="fi-FI" dirty="0"/>
              <a:t> </a:t>
            </a:r>
            <a:r>
              <a:rPr lang="fi-FI" dirty="0" err="1"/>
              <a:t>sekretess</a:t>
            </a:r>
            <a:r>
              <a:rPr lang="fi-FI" dirty="0"/>
              <a:t> </a:t>
            </a:r>
            <a:r>
              <a:rPr lang="fi-FI" dirty="0" err="1"/>
              <a:t>rätt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polisen </a:t>
            </a:r>
            <a:r>
              <a:rPr lang="fi-FI" dirty="0" err="1"/>
              <a:t>anmäla</a:t>
            </a:r>
            <a:r>
              <a:rPr lang="fi-FI" dirty="0"/>
              <a:t> </a:t>
            </a:r>
            <a:r>
              <a:rPr lang="fi-FI" dirty="0" err="1"/>
              <a:t>uppgifter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nödvändiga</a:t>
            </a:r>
            <a:r>
              <a:rPr lang="fi-FI" dirty="0"/>
              <a:t> för </a:t>
            </a:r>
            <a:r>
              <a:rPr lang="fi-FI" dirty="0" err="1"/>
              <a:t>bedömningen</a:t>
            </a:r>
            <a:r>
              <a:rPr lang="fi-FI" dirty="0"/>
              <a:t> av ett </a:t>
            </a:r>
            <a:r>
              <a:rPr lang="fi-FI" dirty="0" err="1"/>
              <a:t>hot</a:t>
            </a:r>
            <a:r>
              <a:rPr lang="fi-FI" dirty="0"/>
              <a:t> </a:t>
            </a:r>
            <a:r>
              <a:rPr lang="fi-FI" dirty="0" err="1"/>
              <a:t>mot</a:t>
            </a:r>
            <a:r>
              <a:rPr lang="fi-FI" dirty="0"/>
              <a:t> liv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hälsa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för </a:t>
            </a:r>
            <a:r>
              <a:rPr lang="fi-FI" dirty="0" err="1"/>
              <a:t>förhindrande</a:t>
            </a:r>
            <a:r>
              <a:rPr lang="fi-FI" dirty="0"/>
              <a:t> av en </a:t>
            </a:r>
            <a:r>
              <a:rPr lang="fi-FI" dirty="0" err="1"/>
              <a:t>hotande</a:t>
            </a:r>
            <a:r>
              <a:rPr lang="fi-FI" dirty="0"/>
              <a:t> </a:t>
            </a:r>
            <a:r>
              <a:rPr lang="fi-FI" dirty="0" err="1"/>
              <a:t>gärning</a:t>
            </a:r>
            <a:r>
              <a:rPr lang="fi-FI" dirty="0"/>
              <a:t>,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han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hon</a:t>
            </a:r>
            <a:r>
              <a:rPr lang="fi-FI" dirty="0"/>
              <a:t> </a:t>
            </a:r>
            <a:r>
              <a:rPr lang="fi-FI" dirty="0" err="1"/>
              <a:t>vid</a:t>
            </a:r>
            <a:r>
              <a:rPr lang="fi-FI" dirty="0"/>
              <a:t> </a:t>
            </a:r>
            <a:r>
              <a:rPr lang="fi-FI" dirty="0" err="1"/>
              <a:t>fullgörandet</a:t>
            </a:r>
            <a:r>
              <a:rPr lang="fi-FI" dirty="0"/>
              <a:t> av </a:t>
            </a:r>
            <a:r>
              <a:rPr lang="fi-FI" dirty="0" err="1"/>
              <a:t>uppgifterna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fått</a:t>
            </a:r>
            <a:r>
              <a:rPr lang="fi-FI" dirty="0"/>
              <a:t> </a:t>
            </a:r>
            <a:r>
              <a:rPr lang="fi-FI" dirty="0" err="1"/>
              <a:t>kännedom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omständigheter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ger</a:t>
            </a:r>
            <a:r>
              <a:rPr lang="fi-FI" dirty="0"/>
              <a:t> </a:t>
            </a:r>
            <a:r>
              <a:rPr lang="fi-FI" dirty="0" err="1"/>
              <a:t>skäl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misstänka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någon</a:t>
            </a:r>
            <a:r>
              <a:rPr lang="fi-FI" dirty="0"/>
              <a:t> </a:t>
            </a:r>
            <a:r>
              <a:rPr lang="fi-FI" dirty="0" err="1"/>
              <a:t>löper</a:t>
            </a:r>
            <a:r>
              <a:rPr lang="fi-FI" dirty="0"/>
              <a:t> </a:t>
            </a:r>
            <a:r>
              <a:rPr lang="fi-FI" dirty="0" err="1"/>
              <a:t>risk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bli</a:t>
            </a:r>
            <a:r>
              <a:rPr lang="fi-FI" dirty="0"/>
              <a:t> </a:t>
            </a:r>
            <a:r>
              <a:rPr lang="fi-FI" dirty="0" err="1"/>
              <a:t>utsatt</a:t>
            </a:r>
            <a:r>
              <a:rPr lang="fi-FI" dirty="0"/>
              <a:t> för </a:t>
            </a:r>
            <a:r>
              <a:rPr lang="fi-FI" dirty="0" err="1"/>
              <a:t>våld</a:t>
            </a:r>
            <a:r>
              <a:rPr lang="fi-FI" dirty="0"/>
              <a:t>.” </a:t>
            </a:r>
          </a:p>
        </p:txBody>
      </p:sp>
    </p:spTree>
    <p:extLst>
      <p:ext uri="{BB962C8B-B14F-4D97-AF65-F5344CB8AC3E}">
        <p14:creationId xmlns:p14="http://schemas.microsoft.com/office/powerpoint/2010/main" val="31874182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Rätt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polisen </a:t>
            </a:r>
            <a:r>
              <a:rPr lang="fi-FI" dirty="0" err="1"/>
              <a:t>anmäla</a:t>
            </a:r>
            <a:r>
              <a:rPr lang="fi-FI" dirty="0"/>
              <a:t>… II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err="1"/>
              <a:t>Polislagen</a:t>
            </a:r>
            <a:r>
              <a:rPr lang="fi-FI" dirty="0"/>
              <a:t> </a:t>
            </a:r>
            <a:r>
              <a:rPr lang="fi-FI" dirty="0" err="1"/>
              <a:t>hade</a:t>
            </a:r>
            <a:r>
              <a:rPr lang="fi-FI" dirty="0"/>
              <a:t> </a:t>
            </a:r>
            <a:r>
              <a:rPr lang="fi-FI" dirty="0" err="1"/>
              <a:t>också</a:t>
            </a:r>
            <a:r>
              <a:rPr lang="fi-FI" dirty="0"/>
              <a:t> </a:t>
            </a:r>
            <a:r>
              <a:rPr lang="fi-FI" dirty="0" err="1"/>
              <a:t>tidigare</a:t>
            </a:r>
            <a:r>
              <a:rPr lang="fi-FI" dirty="0"/>
              <a:t> </a:t>
            </a:r>
            <a:r>
              <a:rPr lang="fi-FI" dirty="0" err="1"/>
              <a:t>gett</a:t>
            </a:r>
            <a:r>
              <a:rPr lang="fi-FI" dirty="0"/>
              <a:t> polisen </a:t>
            </a:r>
            <a:r>
              <a:rPr lang="fi-FI" dirty="0" err="1"/>
              <a:t>möjlighet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utan</a:t>
            </a:r>
            <a:r>
              <a:rPr lang="fi-FI" dirty="0"/>
              <a:t> </a:t>
            </a:r>
            <a:r>
              <a:rPr lang="fi-FI" dirty="0" err="1"/>
              <a:t>hinder</a:t>
            </a:r>
            <a:r>
              <a:rPr lang="fi-FI" dirty="0"/>
              <a:t> av </a:t>
            </a:r>
            <a:r>
              <a:rPr lang="fi-FI" dirty="0" err="1"/>
              <a:t>tystnadsplikten</a:t>
            </a:r>
            <a:r>
              <a:rPr lang="fi-FI" dirty="0"/>
              <a:t> </a:t>
            </a:r>
            <a:r>
              <a:rPr lang="fi-FI" dirty="0" err="1"/>
              <a:t>från</a:t>
            </a:r>
            <a:r>
              <a:rPr lang="fi-FI" dirty="0"/>
              <a:t> </a:t>
            </a:r>
            <a:r>
              <a:rPr lang="fi-FI" dirty="0" err="1"/>
              <a:t>olika</a:t>
            </a:r>
            <a:r>
              <a:rPr lang="fi-FI" dirty="0"/>
              <a:t> </a:t>
            </a:r>
            <a:r>
              <a:rPr lang="fi-FI" dirty="0" err="1"/>
              <a:t>håll</a:t>
            </a:r>
            <a:r>
              <a:rPr lang="fi-FI" dirty="0"/>
              <a:t> </a:t>
            </a:r>
            <a:r>
              <a:rPr lang="fi-FI" dirty="0" err="1"/>
              <a:t>få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för </a:t>
            </a:r>
            <a:r>
              <a:rPr lang="fi-FI" dirty="0" err="1"/>
              <a:t>fullgörandet</a:t>
            </a:r>
            <a:r>
              <a:rPr lang="fi-FI" dirty="0"/>
              <a:t> av </a:t>
            </a:r>
            <a:r>
              <a:rPr lang="fi-FI" dirty="0" err="1"/>
              <a:t>sina</a:t>
            </a:r>
            <a:r>
              <a:rPr lang="fi-FI" dirty="0"/>
              <a:t> </a:t>
            </a:r>
            <a:r>
              <a:rPr lang="fi-FI" dirty="0" err="1"/>
              <a:t>uppgifter</a:t>
            </a:r>
            <a:r>
              <a:rPr lang="fi-FI" dirty="0"/>
              <a:t>.</a:t>
            </a:r>
          </a:p>
          <a:p>
            <a:r>
              <a:rPr lang="fi-FI" dirty="0" err="1"/>
              <a:t>Problemet</a:t>
            </a:r>
            <a:r>
              <a:rPr lang="fi-FI" dirty="0"/>
              <a:t> </a:t>
            </a:r>
            <a:r>
              <a:rPr lang="fi-FI" dirty="0" err="1"/>
              <a:t>var</a:t>
            </a:r>
            <a:r>
              <a:rPr lang="fi-FI" dirty="0"/>
              <a:t> </a:t>
            </a:r>
            <a:r>
              <a:rPr lang="fi-FI" dirty="0" err="1"/>
              <a:t>dock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det</a:t>
            </a:r>
            <a:r>
              <a:rPr lang="fi-FI" dirty="0"/>
              <a:t> i </a:t>
            </a:r>
            <a:r>
              <a:rPr lang="fi-FI" dirty="0" err="1"/>
              <a:t>lagstiftningen</a:t>
            </a:r>
            <a:r>
              <a:rPr lang="fi-FI" dirty="0"/>
              <a:t> </a:t>
            </a:r>
            <a:r>
              <a:rPr lang="fi-FI" dirty="0" err="1"/>
              <a:t>förutsattes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uppgifterna</a:t>
            </a:r>
            <a:r>
              <a:rPr lang="fi-FI" dirty="0"/>
              <a:t> </a:t>
            </a:r>
            <a:r>
              <a:rPr lang="fi-FI" i="1" dirty="0" err="1"/>
              <a:t>uttryckligen</a:t>
            </a:r>
            <a:r>
              <a:rPr lang="fi-FI" i="1" dirty="0"/>
              <a:t> </a:t>
            </a:r>
            <a:r>
              <a:rPr lang="fi-FI" i="1" dirty="0" err="1"/>
              <a:t>begärdes</a:t>
            </a:r>
            <a:r>
              <a:rPr lang="fi-FI" i="1" dirty="0"/>
              <a:t> </a:t>
            </a:r>
            <a:r>
              <a:rPr lang="fi-FI" dirty="0"/>
              <a:t>av polisen.    </a:t>
            </a:r>
          </a:p>
          <a:p>
            <a:r>
              <a:rPr lang="fi-FI" dirty="0"/>
              <a:t>I </a:t>
            </a:r>
            <a:r>
              <a:rPr lang="fi-FI" dirty="0" err="1"/>
              <a:t>värsta</a:t>
            </a:r>
            <a:r>
              <a:rPr lang="fi-FI" dirty="0"/>
              <a:t> </a:t>
            </a:r>
            <a:r>
              <a:rPr lang="fi-FI" dirty="0" err="1"/>
              <a:t>fall</a:t>
            </a:r>
            <a:r>
              <a:rPr lang="fi-FI" dirty="0"/>
              <a:t> </a:t>
            </a:r>
            <a:r>
              <a:rPr lang="fi-FI" dirty="0" err="1"/>
              <a:t>kunde</a:t>
            </a:r>
            <a:r>
              <a:rPr lang="fi-FI" dirty="0"/>
              <a:t> </a:t>
            </a:r>
            <a:r>
              <a:rPr lang="fi-FI" dirty="0" err="1"/>
              <a:t>detta</a:t>
            </a:r>
            <a:r>
              <a:rPr lang="fi-FI" dirty="0"/>
              <a:t> </a:t>
            </a:r>
            <a:r>
              <a:rPr lang="fi-FI" dirty="0" err="1"/>
              <a:t>leda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ett </a:t>
            </a:r>
            <a:r>
              <a:rPr lang="fi-FI" dirty="0" err="1"/>
              <a:t>allvarligt</a:t>
            </a:r>
            <a:r>
              <a:rPr lang="fi-FI" dirty="0"/>
              <a:t> </a:t>
            </a:r>
            <a:r>
              <a:rPr lang="fi-FI" dirty="0" err="1"/>
              <a:t>våldsdåd</a:t>
            </a:r>
            <a:r>
              <a:rPr lang="fi-FI" dirty="0"/>
              <a:t> </a:t>
            </a:r>
            <a:r>
              <a:rPr lang="fi-FI" dirty="0" err="1"/>
              <a:t>hann</a:t>
            </a:r>
            <a:r>
              <a:rPr lang="fi-FI" dirty="0"/>
              <a:t> </a:t>
            </a:r>
            <a:r>
              <a:rPr lang="fi-FI" dirty="0" err="1"/>
              <a:t>inträffa</a:t>
            </a:r>
            <a:r>
              <a:rPr lang="fi-FI" dirty="0"/>
              <a:t> </a:t>
            </a:r>
            <a:r>
              <a:rPr lang="fi-FI" dirty="0" err="1"/>
              <a:t>innan</a:t>
            </a:r>
            <a:r>
              <a:rPr lang="fi-FI" dirty="0"/>
              <a:t> polisen </a:t>
            </a:r>
            <a:r>
              <a:rPr lang="fi-FI" dirty="0" err="1"/>
              <a:t>hade</a:t>
            </a:r>
            <a:r>
              <a:rPr lang="fi-FI" dirty="0"/>
              <a:t> </a:t>
            </a:r>
            <a:r>
              <a:rPr lang="fi-FI" dirty="0" err="1"/>
              <a:t>fått</a:t>
            </a:r>
            <a:r>
              <a:rPr lang="fi-FI" dirty="0"/>
              <a:t> </a:t>
            </a:r>
            <a:r>
              <a:rPr lang="fi-FI" dirty="0" err="1"/>
              <a:t>några</a:t>
            </a:r>
            <a:r>
              <a:rPr lang="fi-FI" dirty="0"/>
              <a:t> </a:t>
            </a:r>
            <a:r>
              <a:rPr lang="fi-FI" dirty="0" err="1"/>
              <a:t>uppgifter</a:t>
            </a:r>
            <a:r>
              <a:rPr lang="fi-FI" dirty="0"/>
              <a:t> </a:t>
            </a:r>
            <a:r>
              <a:rPr lang="fi-FI" dirty="0" err="1"/>
              <a:t>alls</a:t>
            </a:r>
            <a:r>
              <a:rPr lang="fi-FI" dirty="0"/>
              <a:t>.</a:t>
            </a:r>
          </a:p>
          <a:p>
            <a:r>
              <a:rPr lang="fi-FI" dirty="0" err="1"/>
              <a:t>Syftet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nya</a:t>
            </a:r>
            <a:r>
              <a:rPr lang="fi-FI" dirty="0"/>
              <a:t> </a:t>
            </a:r>
            <a:r>
              <a:rPr lang="fi-FI" dirty="0" err="1"/>
              <a:t>lagstifningen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alltså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myndigheter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andra</a:t>
            </a:r>
            <a:r>
              <a:rPr lang="fi-FI" dirty="0"/>
              <a:t> </a:t>
            </a:r>
            <a:r>
              <a:rPr lang="fi-FI" dirty="0" err="1"/>
              <a:t>aktörer</a:t>
            </a:r>
            <a:r>
              <a:rPr lang="fi-FI" dirty="0"/>
              <a:t> </a:t>
            </a:r>
            <a:r>
              <a:rPr lang="fi-FI" dirty="0" err="1"/>
              <a:t>oberoende</a:t>
            </a:r>
            <a:r>
              <a:rPr lang="fi-FI" dirty="0"/>
              <a:t> av </a:t>
            </a:r>
            <a:r>
              <a:rPr lang="fi-FI" dirty="0" err="1"/>
              <a:t>tystnadsplikten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rätt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>
                <a:solidFill>
                  <a:srgbClr val="FF0000"/>
                </a:solidFill>
              </a:rPr>
              <a:t>på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eget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initiativ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till</a:t>
            </a:r>
            <a:r>
              <a:rPr lang="fi-FI" dirty="0">
                <a:solidFill>
                  <a:srgbClr val="FF0000"/>
                </a:solidFill>
              </a:rPr>
              <a:t> polisen </a:t>
            </a:r>
            <a:r>
              <a:rPr lang="fi-FI" dirty="0" err="1">
                <a:solidFill>
                  <a:srgbClr val="FF0000"/>
                </a:solidFill>
              </a:rPr>
              <a:t>anmäla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uppgifter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som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är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nödvändiga</a:t>
            </a:r>
            <a:r>
              <a:rPr lang="fi-FI" dirty="0">
                <a:solidFill>
                  <a:srgbClr val="FF0000"/>
                </a:solidFill>
              </a:rPr>
              <a:t> för </a:t>
            </a:r>
            <a:r>
              <a:rPr lang="fi-FI" dirty="0" err="1">
                <a:solidFill>
                  <a:srgbClr val="FF0000"/>
                </a:solidFill>
              </a:rPr>
              <a:t>bedömningen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/>
              <a:t>av ett </a:t>
            </a:r>
            <a:r>
              <a:rPr lang="fi-FI" dirty="0" err="1"/>
              <a:t>hot</a:t>
            </a:r>
            <a:r>
              <a:rPr lang="fi-FI" dirty="0"/>
              <a:t> </a:t>
            </a:r>
            <a:r>
              <a:rPr lang="fi-FI" dirty="0" err="1"/>
              <a:t>mot</a:t>
            </a:r>
            <a:r>
              <a:rPr lang="fi-FI" dirty="0"/>
              <a:t> liv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hälsa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för </a:t>
            </a:r>
            <a:r>
              <a:rPr lang="fi-FI" dirty="0" err="1"/>
              <a:t>förhindrande</a:t>
            </a:r>
            <a:r>
              <a:rPr lang="fi-FI" dirty="0"/>
              <a:t> av en </a:t>
            </a:r>
            <a:r>
              <a:rPr lang="fi-FI" dirty="0" err="1"/>
              <a:t>hotande</a:t>
            </a:r>
            <a:r>
              <a:rPr lang="fi-FI" dirty="0"/>
              <a:t> </a:t>
            </a:r>
            <a:r>
              <a:rPr lang="fi-FI" dirty="0" err="1"/>
              <a:t>gärning</a:t>
            </a:r>
            <a:r>
              <a:rPr lang="fi-FI" dirty="0"/>
              <a:t>.</a:t>
            </a:r>
          </a:p>
          <a:p>
            <a:r>
              <a:rPr lang="fi-FI" dirty="0"/>
              <a:t>Man </a:t>
            </a:r>
            <a:r>
              <a:rPr lang="fi-FI" dirty="0" err="1"/>
              <a:t>får</a:t>
            </a:r>
            <a:r>
              <a:rPr lang="fi-FI" dirty="0"/>
              <a:t> </a:t>
            </a:r>
            <a:r>
              <a:rPr lang="fi-FI" dirty="0" err="1"/>
              <a:t>reagera</a:t>
            </a:r>
            <a:r>
              <a:rPr lang="fi-FI" dirty="0"/>
              <a:t> ”</a:t>
            </a:r>
            <a:r>
              <a:rPr lang="fi-FI" dirty="0" err="1"/>
              <a:t>innan</a:t>
            </a:r>
            <a:r>
              <a:rPr lang="fi-FI" dirty="0"/>
              <a:t> </a:t>
            </a:r>
            <a:r>
              <a:rPr lang="fi-FI" dirty="0" err="1"/>
              <a:t>någonting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hänt</a:t>
            </a:r>
            <a:r>
              <a:rPr lang="fi-FI" dirty="0"/>
              <a:t>”. </a:t>
            </a:r>
          </a:p>
        </p:txBody>
      </p:sp>
    </p:spTree>
    <p:extLst>
      <p:ext uri="{BB962C8B-B14F-4D97-AF65-F5344CB8AC3E}">
        <p14:creationId xmlns:p14="http://schemas.microsoft.com/office/powerpoint/2010/main" val="28242501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Fakta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bör</a:t>
            </a:r>
            <a:r>
              <a:rPr lang="fi-FI" dirty="0"/>
              <a:t> </a:t>
            </a:r>
            <a:r>
              <a:rPr lang="fi-FI" dirty="0" err="1"/>
              <a:t>minnas</a:t>
            </a:r>
            <a:r>
              <a:rPr lang="fi-FI" dirty="0"/>
              <a:t> i </a:t>
            </a:r>
            <a:r>
              <a:rPr lang="fi-FI" dirty="0" err="1"/>
              <a:t>samband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alla 			</a:t>
            </a:r>
            <a:r>
              <a:rPr lang="fi-FI" dirty="0" err="1"/>
              <a:t>anmälningsskyldigheter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err="1"/>
              <a:t>Med</a:t>
            </a:r>
            <a:r>
              <a:rPr lang="fi-FI" dirty="0"/>
              <a:t> alla </a:t>
            </a:r>
            <a:r>
              <a:rPr lang="fi-FI" dirty="0" err="1"/>
              <a:t>anmälningsstadganden</a:t>
            </a:r>
            <a:r>
              <a:rPr lang="fi-FI" dirty="0"/>
              <a:t> </a:t>
            </a:r>
            <a:r>
              <a:rPr lang="fi-FI" dirty="0" err="1"/>
              <a:t>syftar</a:t>
            </a:r>
            <a:r>
              <a:rPr lang="fi-FI" dirty="0"/>
              <a:t> </a:t>
            </a:r>
            <a:r>
              <a:rPr lang="fi-FI" dirty="0" err="1"/>
              <a:t>man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>
                <a:solidFill>
                  <a:srgbClr val="FF0000"/>
                </a:solidFill>
              </a:rPr>
              <a:t>informationen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når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den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myndighet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som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har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behörighet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att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ingripa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/>
              <a:t>i </a:t>
            </a:r>
            <a:r>
              <a:rPr lang="fi-FI" dirty="0" err="1"/>
              <a:t>hot</a:t>
            </a:r>
            <a:r>
              <a:rPr lang="fi-FI" dirty="0"/>
              <a:t>-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andra</a:t>
            </a:r>
            <a:r>
              <a:rPr lang="fi-FI" dirty="0"/>
              <a:t> </a:t>
            </a:r>
            <a:r>
              <a:rPr lang="fi-FI" dirty="0" err="1"/>
              <a:t>akuta</a:t>
            </a:r>
            <a:r>
              <a:rPr lang="fi-FI" dirty="0"/>
              <a:t> </a:t>
            </a:r>
            <a:r>
              <a:rPr lang="fi-FI" dirty="0" err="1"/>
              <a:t>situationer</a:t>
            </a:r>
            <a:r>
              <a:rPr lang="fi-FI" dirty="0"/>
              <a:t>.</a:t>
            </a:r>
          </a:p>
          <a:p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anmälningsskyldige</a:t>
            </a:r>
            <a:r>
              <a:rPr lang="fi-FI" dirty="0"/>
              <a:t> </a:t>
            </a:r>
            <a:r>
              <a:rPr lang="fi-FI" dirty="0" err="1"/>
              <a:t>fattar</a:t>
            </a:r>
            <a:r>
              <a:rPr lang="fi-FI" dirty="0"/>
              <a:t> </a:t>
            </a:r>
            <a:r>
              <a:rPr lang="fi-FI" dirty="0" err="1"/>
              <a:t>aldrig</a:t>
            </a:r>
            <a:r>
              <a:rPr lang="fi-FI" dirty="0"/>
              <a:t> </a:t>
            </a:r>
            <a:r>
              <a:rPr lang="fi-FI" dirty="0" err="1"/>
              <a:t>beslut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fortsatta</a:t>
            </a:r>
            <a:r>
              <a:rPr lang="fi-FI" dirty="0"/>
              <a:t> </a:t>
            </a:r>
            <a:r>
              <a:rPr lang="fi-FI" dirty="0" err="1"/>
              <a:t>åtgärder</a:t>
            </a:r>
            <a:r>
              <a:rPr lang="fi-FI" dirty="0"/>
              <a:t> i </a:t>
            </a:r>
            <a:r>
              <a:rPr lang="fi-FI" dirty="0" err="1"/>
              <a:t>ärendet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inte</a:t>
            </a:r>
            <a:r>
              <a:rPr lang="fi-FI" dirty="0"/>
              <a:t> </a:t>
            </a:r>
            <a:r>
              <a:rPr lang="fi-FI" dirty="0" err="1"/>
              <a:t>heller</a:t>
            </a:r>
            <a:r>
              <a:rPr lang="fi-FI" dirty="0"/>
              <a:t> </a:t>
            </a:r>
            <a:r>
              <a:rPr lang="fi-FI" dirty="0" err="1"/>
              <a:t>något</a:t>
            </a:r>
            <a:r>
              <a:rPr lang="fi-FI" dirty="0"/>
              <a:t> </a:t>
            </a:r>
            <a:r>
              <a:rPr lang="fi-FI" dirty="0" err="1"/>
              <a:t>ansvar</a:t>
            </a:r>
            <a:r>
              <a:rPr lang="fi-FI" dirty="0"/>
              <a:t> för dem.</a:t>
            </a:r>
          </a:p>
          <a:p>
            <a:r>
              <a:rPr lang="fi-FI" dirty="0" err="1"/>
              <a:t>Således</a:t>
            </a:r>
            <a:r>
              <a:rPr lang="fi-FI" dirty="0"/>
              <a:t> </a:t>
            </a:r>
            <a:r>
              <a:rPr lang="fi-FI" dirty="0" err="1"/>
              <a:t>behöver</a:t>
            </a:r>
            <a:r>
              <a:rPr lang="fi-FI" dirty="0"/>
              <a:t> </a:t>
            </a: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anmälningsskyldige</a:t>
            </a:r>
            <a:r>
              <a:rPr lang="fi-FI" dirty="0"/>
              <a:t> </a:t>
            </a:r>
            <a:r>
              <a:rPr lang="fi-FI" dirty="0" err="1"/>
              <a:t>inte</a:t>
            </a:r>
            <a:r>
              <a:rPr lang="fi-FI" dirty="0"/>
              <a:t> ”</a:t>
            </a:r>
            <a:r>
              <a:rPr lang="fi-FI" dirty="0" err="1"/>
              <a:t>samla</a:t>
            </a:r>
            <a:r>
              <a:rPr lang="fi-FI" dirty="0"/>
              <a:t> </a:t>
            </a:r>
            <a:r>
              <a:rPr lang="fi-FI" dirty="0" err="1"/>
              <a:t>belägg</a:t>
            </a:r>
            <a:r>
              <a:rPr lang="fi-FI" dirty="0"/>
              <a:t>” för </a:t>
            </a:r>
            <a:r>
              <a:rPr lang="fi-FI" dirty="0" err="1"/>
              <a:t>sina</a:t>
            </a:r>
            <a:r>
              <a:rPr lang="fi-FI" dirty="0"/>
              <a:t> </a:t>
            </a:r>
            <a:r>
              <a:rPr lang="fi-FI" dirty="0" err="1"/>
              <a:t>observationer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misstankar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inte</a:t>
            </a:r>
            <a:r>
              <a:rPr lang="fi-FI" dirty="0"/>
              <a:t> </a:t>
            </a:r>
            <a:r>
              <a:rPr lang="fi-FI" dirty="0" err="1"/>
              <a:t>heller</a:t>
            </a:r>
            <a:r>
              <a:rPr lang="fi-FI" dirty="0"/>
              <a:t> </a:t>
            </a:r>
            <a:r>
              <a:rPr lang="fi-FI" dirty="0" err="1"/>
              <a:t>känna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han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hon</a:t>
            </a:r>
            <a:r>
              <a:rPr lang="fi-FI" dirty="0"/>
              <a:t> ”</a:t>
            </a:r>
            <a:r>
              <a:rPr lang="fi-FI" dirty="0" err="1"/>
              <a:t>gjort</a:t>
            </a:r>
            <a:r>
              <a:rPr lang="fi-FI" dirty="0"/>
              <a:t> </a:t>
            </a:r>
            <a:r>
              <a:rPr lang="fi-FI" dirty="0" err="1"/>
              <a:t>fel</a:t>
            </a:r>
            <a:r>
              <a:rPr lang="fi-FI" dirty="0"/>
              <a:t>”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anmälan</a:t>
            </a:r>
            <a:r>
              <a:rPr lang="fi-FI" dirty="0"/>
              <a:t> </a:t>
            </a:r>
            <a:r>
              <a:rPr lang="fi-FI" dirty="0" err="1"/>
              <a:t>inte</a:t>
            </a:r>
            <a:r>
              <a:rPr lang="fi-FI" dirty="0"/>
              <a:t> </a:t>
            </a:r>
            <a:r>
              <a:rPr lang="fi-FI" dirty="0" err="1"/>
              <a:t>leder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fortsatta</a:t>
            </a:r>
            <a:r>
              <a:rPr lang="fi-FI" dirty="0"/>
              <a:t> </a:t>
            </a:r>
            <a:r>
              <a:rPr lang="fi-FI" dirty="0" err="1"/>
              <a:t>åtgärder</a:t>
            </a:r>
            <a:r>
              <a:rPr lang="fi-FI" dirty="0"/>
              <a:t> i </a:t>
            </a:r>
            <a:r>
              <a:rPr lang="fi-FI" dirty="0" err="1"/>
              <a:t>myndigheten</a:t>
            </a:r>
            <a:r>
              <a:rPr lang="fi-FI" dirty="0"/>
              <a:t> i </a:t>
            </a:r>
            <a:r>
              <a:rPr lang="fi-FI" dirty="0" err="1"/>
              <a:t>fråga</a:t>
            </a:r>
            <a:r>
              <a:rPr lang="fi-FI" dirty="0"/>
              <a:t>.</a:t>
            </a:r>
          </a:p>
          <a:p>
            <a:r>
              <a:rPr lang="fi-FI" dirty="0"/>
              <a:t>En </a:t>
            </a:r>
            <a:r>
              <a:rPr lang="fi-FI" dirty="0" err="1"/>
              <a:t>anmälare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ärligt</a:t>
            </a:r>
            <a:r>
              <a:rPr lang="fi-FI" dirty="0"/>
              <a:t> </a:t>
            </a:r>
            <a:r>
              <a:rPr lang="fi-FI" dirty="0" err="1"/>
              <a:t>berättat</a:t>
            </a:r>
            <a:r>
              <a:rPr lang="fi-FI" dirty="0"/>
              <a:t> </a:t>
            </a:r>
            <a:r>
              <a:rPr lang="fi-FI" dirty="0" err="1"/>
              <a:t>sina</a:t>
            </a:r>
            <a:r>
              <a:rPr lang="fi-FI" dirty="0"/>
              <a:t> </a:t>
            </a:r>
            <a:r>
              <a:rPr lang="fi-FI" dirty="0" err="1"/>
              <a:t>observationer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misstankar</a:t>
            </a:r>
            <a:r>
              <a:rPr lang="fi-FI" dirty="0"/>
              <a:t> </a:t>
            </a:r>
            <a:r>
              <a:rPr lang="fi-FI" dirty="0" err="1"/>
              <a:t>gör</a:t>
            </a:r>
            <a:r>
              <a:rPr lang="fi-FI" dirty="0"/>
              <a:t> </a:t>
            </a:r>
            <a:r>
              <a:rPr lang="fi-FI" dirty="0" err="1"/>
              <a:t>sig</a:t>
            </a:r>
            <a:r>
              <a:rPr lang="fi-FI" dirty="0"/>
              <a:t> </a:t>
            </a:r>
            <a:r>
              <a:rPr lang="fi-FI" dirty="0" err="1"/>
              <a:t>inte</a:t>
            </a:r>
            <a:r>
              <a:rPr lang="fi-FI" dirty="0"/>
              <a:t> </a:t>
            </a:r>
            <a:r>
              <a:rPr lang="fi-FI" dirty="0" err="1"/>
              <a:t>skyldig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ärekränkning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annat </a:t>
            </a:r>
            <a:r>
              <a:rPr lang="fi-FI" dirty="0" err="1"/>
              <a:t>motsvarande</a:t>
            </a:r>
            <a:r>
              <a:rPr lang="fi-FI" dirty="0"/>
              <a:t> </a:t>
            </a:r>
            <a:r>
              <a:rPr lang="fi-FI" dirty="0" err="1"/>
              <a:t>brott</a:t>
            </a:r>
            <a:r>
              <a:rPr lang="fi-FI" dirty="0"/>
              <a:t>, </a:t>
            </a:r>
            <a:r>
              <a:rPr lang="fi-FI" dirty="0" err="1"/>
              <a:t>fastän</a:t>
            </a:r>
            <a:r>
              <a:rPr lang="fi-FI" dirty="0"/>
              <a:t> </a:t>
            </a:r>
            <a:r>
              <a:rPr lang="fi-FI" dirty="0" err="1"/>
              <a:t>man</a:t>
            </a:r>
            <a:r>
              <a:rPr lang="fi-FI" dirty="0"/>
              <a:t> i </a:t>
            </a:r>
            <a:r>
              <a:rPr lang="fi-FI" dirty="0" err="1"/>
              <a:t>praktiken</a:t>
            </a:r>
            <a:r>
              <a:rPr lang="fi-FI" dirty="0"/>
              <a:t> </a:t>
            </a:r>
            <a:r>
              <a:rPr lang="fi-FI" dirty="0" err="1"/>
              <a:t>ofta</a:t>
            </a:r>
            <a:r>
              <a:rPr lang="fi-FI" dirty="0"/>
              <a:t> </a:t>
            </a:r>
            <a:r>
              <a:rPr lang="fi-FI" dirty="0" err="1"/>
              <a:t>blir</a:t>
            </a:r>
            <a:r>
              <a:rPr lang="fi-FI" dirty="0"/>
              <a:t> </a:t>
            </a:r>
            <a:r>
              <a:rPr lang="fi-FI" dirty="0" err="1"/>
              <a:t>hotad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dylika</a:t>
            </a:r>
            <a:r>
              <a:rPr lang="fi-FI" dirty="0"/>
              <a:t> </a:t>
            </a:r>
            <a:r>
              <a:rPr lang="fi-FI" dirty="0" err="1"/>
              <a:t>följder</a:t>
            </a:r>
            <a:r>
              <a:rPr lang="fi-FI" dirty="0"/>
              <a:t> i </a:t>
            </a:r>
            <a:r>
              <a:rPr lang="fi-FI" dirty="0" err="1"/>
              <a:t>kontroversiella</a:t>
            </a:r>
            <a:r>
              <a:rPr lang="fi-FI" dirty="0"/>
              <a:t> </a:t>
            </a:r>
            <a:r>
              <a:rPr lang="fi-FI" dirty="0" err="1"/>
              <a:t>situationer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07210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/>
              <a:t>Nytt</a:t>
            </a:r>
            <a:r>
              <a:rPr lang="fi-FI" dirty="0"/>
              <a:t> </a:t>
            </a:r>
            <a:r>
              <a:rPr lang="fi-FI" dirty="0" err="1"/>
              <a:t>inom</a:t>
            </a:r>
            <a:r>
              <a:rPr lang="fi-FI" dirty="0"/>
              <a:t> </a:t>
            </a:r>
            <a:r>
              <a:rPr lang="fi-FI" dirty="0" err="1"/>
              <a:t>själva</a:t>
            </a:r>
            <a:r>
              <a:rPr lang="fi-FI" dirty="0"/>
              <a:t> BSL: </a:t>
            </a:r>
            <a:r>
              <a:rPr lang="fi-FI" dirty="0" err="1"/>
              <a:t>ändringar</a:t>
            </a:r>
            <a:r>
              <a:rPr lang="fi-FI" dirty="0"/>
              <a:t> </a:t>
            </a:r>
            <a:r>
              <a:rPr lang="fi-FI" dirty="0" err="1"/>
              <a:t>kring</a:t>
            </a:r>
            <a:r>
              <a:rPr lang="fi-FI" dirty="0"/>
              <a:t> </a:t>
            </a:r>
            <a:r>
              <a:rPr lang="fi-FI" dirty="0" err="1"/>
              <a:t>placering</a:t>
            </a:r>
            <a:r>
              <a:rPr lang="fi-FI" dirty="0"/>
              <a:t> </a:t>
            </a:r>
            <a:r>
              <a:rPr lang="fi-FI" dirty="0" err="1"/>
              <a:t>inom</a:t>
            </a:r>
            <a:r>
              <a:rPr lang="fi-FI" dirty="0"/>
              <a:t> </a:t>
            </a:r>
            <a:r>
              <a:rPr lang="fi-FI" dirty="0" err="1"/>
              <a:t>öppenvården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brådskande</a:t>
            </a:r>
            <a:r>
              <a:rPr lang="fi-FI" dirty="0"/>
              <a:t> </a:t>
            </a:r>
            <a:r>
              <a:rPr lang="fi-FI"/>
              <a:t>	placering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första</a:t>
            </a:r>
            <a:r>
              <a:rPr lang="fi-FI" dirty="0"/>
              <a:t> </a:t>
            </a:r>
            <a:r>
              <a:rPr lang="fi-FI" dirty="0" err="1"/>
              <a:t>alternativ</a:t>
            </a:r>
            <a:r>
              <a:rPr lang="fi-FI" dirty="0"/>
              <a:t> </a:t>
            </a:r>
            <a:r>
              <a:rPr lang="fi-FI" dirty="0" err="1"/>
              <a:t>nämns</a:t>
            </a:r>
            <a:r>
              <a:rPr lang="fi-FI" dirty="0"/>
              <a:t> i </a:t>
            </a:r>
            <a:r>
              <a:rPr lang="fi-FI" dirty="0" err="1"/>
              <a:t>nya</a:t>
            </a:r>
            <a:r>
              <a:rPr lang="fi-FI" dirty="0"/>
              <a:t> BSL 37 § </a:t>
            </a:r>
            <a:r>
              <a:rPr lang="fi-FI" dirty="0" err="1"/>
              <a:t>barnets</a:t>
            </a:r>
            <a:r>
              <a:rPr lang="fi-FI" dirty="0"/>
              <a:t> </a:t>
            </a:r>
            <a:r>
              <a:rPr lang="fi-FI" dirty="0" err="1"/>
              <a:t>öppenvårdspla-cering</a:t>
            </a:r>
            <a:r>
              <a:rPr lang="fi-FI" dirty="0"/>
              <a:t> – </a:t>
            </a:r>
            <a:r>
              <a:rPr lang="fi-FI" dirty="0" err="1"/>
              <a:t>vid</a:t>
            </a:r>
            <a:r>
              <a:rPr lang="fi-FI" dirty="0"/>
              <a:t> </a:t>
            </a:r>
            <a:r>
              <a:rPr lang="fi-FI" dirty="0" err="1"/>
              <a:t>sidan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en </a:t>
            </a:r>
            <a:r>
              <a:rPr lang="fi-FI" dirty="0" err="1"/>
              <a:t>placering</a:t>
            </a:r>
            <a:r>
              <a:rPr lang="fi-FI" dirty="0"/>
              <a:t> för </a:t>
            </a:r>
            <a:r>
              <a:rPr lang="fi-FI" dirty="0" err="1"/>
              <a:t>bedömande</a:t>
            </a:r>
            <a:r>
              <a:rPr lang="fi-FI" dirty="0"/>
              <a:t> av </a:t>
            </a:r>
            <a:r>
              <a:rPr lang="fi-FI" dirty="0" err="1"/>
              <a:t>behovet</a:t>
            </a:r>
            <a:r>
              <a:rPr lang="fi-FI" dirty="0"/>
              <a:t> av </a:t>
            </a:r>
            <a:r>
              <a:rPr lang="fi-FI" dirty="0" err="1"/>
              <a:t>vård</a:t>
            </a:r>
            <a:r>
              <a:rPr lang="fi-FI" dirty="0"/>
              <a:t> – </a:t>
            </a:r>
            <a:r>
              <a:rPr lang="fi-FI" i="1" dirty="0" err="1"/>
              <a:t>tillsammans</a:t>
            </a:r>
            <a:r>
              <a:rPr lang="fi-FI" i="1" dirty="0"/>
              <a:t> </a:t>
            </a:r>
            <a:r>
              <a:rPr lang="fi-FI" i="1" dirty="0" err="1"/>
              <a:t>med</a:t>
            </a:r>
            <a:r>
              <a:rPr lang="fi-FI" i="1" dirty="0"/>
              <a:t> en </a:t>
            </a:r>
            <a:r>
              <a:rPr lang="fi-FI" i="1" dirty="0" err="1"/>
              <a:t>förälder</a:t>
            </a:r>
            <a:r>
              <a:rPr lang="fi-FI" i="1" dirty="0"/>
              <a:t> </a:t>
            </a:r>
            <a:r>
              <a:rPr lang="fi-FI" i="1" dirty="0" err="1"/>
              <a:t>eller</a:t>
            </a:r>
            <a:r>
              <a:rPr lang="fi-FI" i="1" dirty="0"/>
              <a:t> annan </a:t>
            </a:r>
            <a:r>
              <a:rPr lang="fi-FI" i="1" dirty="0" err="1"/>
              <a:t>vårdnadshavare</a:t>
            </a:r>
            <a:r>
              <a:rPr lang="fi-FI" dirty="0"/>
              <a:t>. </a:t>
            </a:r>
          </a:p>
          <a:p>
            <a:pPr lvl="1"/>
            <a:r>
              <a:rPr lang="fi-FI" dirty="0" err="1"/>
              <a:t>Strävan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utveckla</a:t>
            </a:r>
            <a:r>
              <a:rPr lang="fi-FI" dirty="0"/>
              <a:t> </a:t>
            </a:r>
            <a:r>
              <a:rPr lang="fi-FI" dirty="0" err="1"/>
              <a:t>barnets</a:t>
            </a:r>
            <a:r>
              <a:rPr lang="fi-FI" dirty="0"/>
              <a:t> </a:t>
            </a:r>
            <a:r>
              <a:rPr lang="fi-FI" dirty="0" err="1"/>
              <a:t>uppväxtförhållanden</a:t>
            </a:r>
            <a:r>
              <a:rPr lang="fi-FI" dirty="0"/>
              <a:t> </a:t>
            </a:r>
            <a:r>
              <a:rPr lang="fi-FI" dirty="0" err="1"/>
              <a:t>samt</a:t>
            </a:r>
            <a:r>
              <a:rPr lang="fi-FI" dirty="0"/>
              <a:t> </a:t>
            </a:r>
            <a:r>
              <a:rPr lang="fi-FI" dirty="0" err="1"/>
              <a:t>stöda</a:t>
            </a:r>
            <a:r>
              <a:rPr lang="fi-FI" dirty="0"/>
              <a:t> </a:t>
            </a:r>
            <a:r>
              <a:rPr lang="fi-FI" dirty="0" err="1"/>
              <a:t>föräldraskapet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föräldrarnas</a:t>
            </a:r>
            <a:r>
              <a:rPr lang="fi-FI" dirty="0"/>
              <a:t> </a:t>
            </a:r>
            <a:r>
              <a:rPr lang="fi-FI" dirty="0" err="1"/>
              <a:t>förmåga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fostra</a:t>
            </a:r>
            <a:r>
              <a:rPr lang="fi-FI" dirty="0"/>
              <a:t> </a:t>
            </a:r>
            <a:r>
              <a:rPr lang="fi-FI" dirty="0" err="1"/>
              <a:t>sitt</a:t>
            </a:r>
            <a:r>
              <a:rPr lang="fi-FI" dirty="0"/>
              <a:t> </a:t>
            </a:r>
            <a:r>
              <a:rPr lang="fi-FI" dirty="0" err="1"/>
              <a:t>barn</a:t>
            </a:r>
            <a:r>
              <a:rPr lang="fi-FI" dirty="0"/>
              <a:t>.</a:t>
            </a:r>
          </a:p>
          <a:p>
            <a:pPr lvl="1"/>
            <a:r>
              <a:rPr lang="fi-FI" dirty="0" err="1"/>
              <a:t>Placeringen</a:t>
            </a:r>
            <a:r>
              <a:rPr lang="fi-FI" dirty="0"/>
              <a:t> </a:t>
            </a: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/>
              <a:t>genomföras</a:t>
            </a:r>
            <a:r>
              <a:rPr lang="fi-FI" dirty="0"/>
              <a:t> </a:t>
            </a:r>
            <a:r>
              <a:rPr lang="fi-FI" dirty="0" err="1"/>
              <a:t>t.ex</a:t>
            </a:r>
            <a:r>
              <a:rPr lang="fi-FI" dirty="0"/>
              <a:t>. i en </a:t>
            </a:r>
            <a:r>
              <a:rPr lang="fi-FI" dirty="0" err="1"/>
              <a:t>barnskyddsinstitution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en </a:t>
            </a:r>
            <a:r>
              <a:rPr lang="fi-FI" dirty="0" err="1"/>
              <a:t>institution</a:t>
            </a:r>
            <a:r>
              <a:rPr lang="fi-FI" dirty="0"/>
              <a:t> </a:t>
            </a:r>
            <a:r>
              <a:rPr lang="fi-FI" dirty="0" err="1"/>
              <a:t>inom</a:t>
            </a:r>
            <a:r>
              <a:rPr lang="fi-FI" dirty="0"/>
              <a:t> </a:t>
            </a:r>
            <a:r>
              <a:rPr lang="fi-FI" dirty="0" err="1"/>
              <a:t>missbrukarvården</a:t>
            </a:r>
            <a:r>
              <a:rPr lang="fi-FI" dirty="0"/>
              <a:t>, </a:t>
            </a:r>
            <a:r>
              <a:rPr lang="fi-FI" dirty="0" err="1"/>
              <a:t>där</a:t>
            </a:r>
            <a:r>
              <a:rPr lang="fi-FI" dirty="0"/>
              <a:t>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finns</a:t>
            </a:r>
            <a:r>
              <a:rPr lang="fi-FI" dirty="0"/>
              <a:t> </a:t>
            </a:r>
            <a:r>
              <a:rPr lang="fi-FI" dirty="0" err="1"/>
              <a:t>möjlighet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familjerehabiliteringstjänster</a:t>
            </a:r>
            <a:r>
              <a:rPr lang="fi-FI" dirty="0"/>
              <a:t>.</a:t>
            </a:r>
          </a:p>
          <a:p>
            <a:pPr lvl="1"/>
            <a:r>
              <a:rPr lang="fi-FI" dirty="0"/>
              <a:t>I </a:t>
            </a:r>
            <a:r>
              <a:rPr lang="fi-FI" dirty="0" err="1"/>
              <a:t>dessa</a:t>
            </a:r>
            <a:r>
              <a:rPr lang="fi-FI" dirty="0"/>
              <a:t> </a:t>
            </a:r>
            <a:r>
              <a:rPr lang="fi-FI" dirty="0" err="1"/>
              <a:t>fall</a:t>
            </a:r>
            <a:r>
              <a:rPr lang="fi-FI" dirty="0"/>
              <a:t> </a:t>
            </a: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ofta</a:t>
            </a:r>
            <a:r>
              <a:rPr lang="fi-FI" dirty="0"/>
              <a:t> vara </a:t>
            </a:r>
            <a:r>
              <a:rPr lang="fi-FI" dirty="0" err="1"/>
              <a:t>frågan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en </a:t>
            </a:r>
            <a:r>
              <a:rPr lang="fi-FI" dirty="0" err="1"/>
              <a:t>situation</a:t>
            </a:r>
            <a:r>
              <a:rPr lang="fi-FI" dirty="0"/>
              <a:t> </a:t>
            </a:r>
            <a:r>
              <a:rPr lang="fi-FI" dirty="0" err="1"/>
              <a:t>där</a:t>
            </a:r>
            <a:r>
              <a:rPr lang="fi-FI" dirty="0"/>
              <a:t> </a:t>
            </a:r>
            <a:r>
              <a:rPr lang="fi-FI" dirty="0" err="1"/>
              <a:t>risken</a:t>
            </a:r>
            <a:r>
              <a:rPr lang="fi-FI" dirty="0"/>
              <a:t> för </a:t>
            </a:r>
            <a:r>
              <a:rPr lang="fi-FI" dirty="0" err="1"/>
              <a:t>barnets</a:t>
            </a:r>
            <a:r>
              <a:rPr lang="fi-FI" dirty="0"/>
              <a:t> </a:t>
            </a:r>
            <a:r>
              <a:rPr lang="fi-FI" dirty="0" err="1"/>
              <a:t>placering</a:t>
            </a:r>
            <a:r>
              <a:rPr lang="fi-FI" dirty="0"/>
              <a:t> </a:t>
            </a:r>
            <a:r>
              <a:rPr lang="fi-FI" dirty="0" err="1"/>
              <a:t>utom</a:t>
            </a:r>
            <a:r>
              <a:rPr lang="fi-FI" dirty="0"/>
              <a:t> </a:t>
            </a:r>
            <a:r>
              <a:rPr lang="fi-FI" dirty="0" err="1"/>
              <a:t>hemmet</a:t>
            </a:r>
            <a:r>
              <a:rPr lang="fi-FI" dirty="0"/>
              <a:t> </a:t>
            </a:r>
            <a:r>
              <a:rPr lang="fi-FI" dirty="0" err="1"/>
              <a:t>redan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konkret</a:t>
            </a:r>
            <a:r>
              <a:rPr lang="fi-FI" dirty="0"/>
              <a:t> </a:t>
            </a:r>
            <a:r>
              <a:rPr lang="fi-FI" dirty="0" err="1"/>
              <a:t>men</a:t>
            </a:r>
            <a:r>
              <a:rPr lang="fi-FI" dirty="0"/>
              <a:t> </a:t>
            </a:r>
            <a:r>
              <a:rPr lang="fi-FI" dirty="0" err="1"/>
              <a:t>familjen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motiverad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delta i </a:t>
            </a:r>
            <a:r>
              <a:rPr lang="fi-FI" dirty="0" err="1"/>
              <a:t>familjerehabilitering</a:t>
            </a:r>
            <a:r>
              <a:rPr lang="fi-FI" dirty="0"/>
              <a:t>.</a:t>
            </a:r>
          </a:p>
          <a:p>
            <a:pPr lvl="1"/>
            <a:r>
              <a:rPr lang="fi-FI" dirty="0" err="1"/>
              <a:t>Om</a:t>
            </a:r>
            <a:r>
              <a:rPr lang="fi-FI" dirty="0"/>
              <a:t> en </a:t>
            </a:r>
            <a:r>
              <a:rPr lang="fi-FI" dirty="0" err="1"/>
              <a:t>trygg</a:t>
            </a:r>
            <a:r>
              <a:rPr lang="fi-FI" dirty="0"/>
              <a:t> </a:t>
            </a:r>
            <a:r>
              <a:rPr lang="fi-FI" dirty="0" err="1"/>
              <a:t>lösning</a:t>
            </a:r>
            <a:r>
              <a:rPr lang="fi-FI" dirty="0"/>
              <a:t> för </a:t>
            </a:r>
            <a:r>
              <a:rPr lang="fi-FI" dirty="0" err="1"/>
              <a:t>barnet</a:t>
            </a:r>
            <a:r>
              <a:rPr lang="fi-FI" dirty="0"/>
              <a:t> </a:t>
            </a:r>
            <a:r>
              <a:rPr lang="fi-FI" dirty="0" err="1"/>
              <a:t>inte</a:t>
            </a:r>
            <a:r>
              <a:rPr lang="fi-FI" dirty="0"/>
              <a:t> </a:t>
            </a:r>
            <a:r>
              <a:rPr lang="fi-FI" dirty="0" err="1"/>
              <a:t>nås</a:t>
            </a:r>
            <a:r>
              <a:rPr lang="fi-FI" dirty="0"/>
              <a:t>, </a:t>
            </a:r>
            <a:r>
              <a:rPr lang="fi-FI" dirty="0" err="1"/>
              <a:t>bör</a:t>
            </a:r>
            <a:r>
              <a:rPr lang="fi-FI" dirty="0"/>
              <a:t> </a:t>
            </a:r>
            <a:r>
              <a:rPr lang="fi-FI" dirty="0" err="1"/>
              <a:t>man</a:t>
            </a:r>
            <a:r>
              <a:rPr lang="fi-FI" dirty="0"/>
              <a:t> </a:t>
            </a:r>
            <a:r>
              <a:rPr lang="fi-FI" dirty="0" err="1"/>
              <a:t>tillsammans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föräldrarna</a:t>
            </a:r>
            <a:r>
              <a:rPr lang="fi-FI" dirty="0"/>
              <a:t> </a:t>
            </a:r>
            <a:r>
              <a:rPr lang="fi-FI" dirty="0" err="1"/>
              <a:t>försöka</a:t>
            </a:r>
            <a:r>
              <a:rPr lang="fi-FI" dirty="0"/>
              <a:t> </a:t>
            </a:r>
            <a:r>
              <a:rPr lang="fi-FI" dirty="0" err="1"/>
              <a:t>hitta</a:t>
            </a:r>
            <a:r>
              <a:rPr lang="fi-FI" dirty="0"/>
              <a:t> en </a:t>
            </a:r>
            <a:r>
              <a:rPr lang="fi-FI" dirty="0" err="1"/>
              <a:t>plats</a:t>
            </a:r>
            <a:r>
              <a:rPr lang="fi-FI" dirty="0"/>
              <a:t> för </a:t>
            </a:r>
            <a:r>
              <a:rPr lang="fi-FI" dirty="0" err="1"/>
              <a:t>vård</a:t>
            </a:r>
            <a:r>
              <a:rPr lang="fi-FI" dirty="0"/>
              <a:t> </a:t>
            </a:r>
            <a:r>
              <a:rPr lang="fi-FI" dirty="0" err="1"/>
              <a:t>utom</a:t>
            </a:r>
            <a:r>
              <a:rPr lang="fi-FI" dirty="0"/>
              <a:t> </a:t>
            </a:r>
            <a:r>
              <a:rPr lang="fi-FI" dirty="0" err="1"/>
              <a:t>hemmet</a:t>
            </a:r>
            <a:r>
              <a:rPr lang="fi-FI" dirty="0"/>
              <a:t> för </a:t>
            </a:r>
            <a:r>
              <a:rPr lang="fi-FI" dirty="0" err="1"/>
              <a:t>barnet</a:t>
            </a:r>
            <a:r>
              <a:rPr lang="fi-FI" dirty="0"/>
              <a:t>.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751925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BSL 38 §: </a:t>
            </a:r>
            <a:r>
              <a:rPr lang="fi-FI" dirty="0" err="1"/>
              <a:t>Förutsättningarna</a:t>
            </a:r>
            <a:r>
              <a:rPr lang="fi-FI" dirty="0"/>
              <a:t> för </a:t>
            </a:r>
            <a:r>
              <a:rPr lang="fi-FI" dirty="0" err="1"/>
              <a:t>brådskande</a:t>
            </a:r>
            <a:r>
              <a:rPr lang="fi-FI" dirty="0"/>
              <a:t> 			    </a:t>
            </a:r>
            <a:r>
              <a:rPr lang="fi-FI" dirty="0" err="1"/>
              <a:t>placering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skärpts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err="1"/>
              <a:t>Enligt</a:t>
            </a:r>
            <a:r>
              <a:rPr lang="fi-FI" dirty="0"/>
              <a:t> </a:t>
            </a:r>
            <a:r>
              <a:rPr lang="fi-FI" dirty="0" err="1"/>
              <a:t>gällande</a:t>
            </a:r>
            <a:r>
              <a:rPr lang="fi-FI" dirty="0"/>
              <a:t> BSL 38 § </a:t>
            </a:r>
            <a:r>
              <a:rPr lang="fi-FI" dirty="0" err="1"/>
              <a:t>kan</a:t>
            </a:r>
            <a:r>
              <a:rPr lang="fi-FI" dirty="0"/>
              <a:t> en </a:t>
            </a:r>
            <a:r>
              <a:rPr lang="fi-FI" dirty="0" err="1"/>
              <a:t>brådskande</a:t>
            </a:r>
            <a:r>
              <a:rPr lang="fi-FI" dirty="0"/>
              <a:t> </a:t>
            </a:r>
            <a:r>
              <a:rPr lang="fi-FI" dirty="0" err="1"/>
              <a:t>placering</a:t>
            </a:r>
            <a:r>
              <a:rPr lang="fi-FI" dirty="0"/>
              <a:t> </a:t>
            </a:r>
            <a:r>
              <a:rPr lang="fi-FI" dirty="0" err="1"/>
              <a:t>genomföras</a:t>
            </a:r>
            <a:r>
              <a:rPr lang="fi-FI" dirty="0"/>
              <a:t> </a:t>
            </a:r>
            <a:r>
              <a:rPr lang="fi-FI" dirty="0" err="1"/>
              <a:t>endast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ett </a:t>
            </a:r>
            <a:r>
              <a:rPr lang="fi-FI" dirty="0" err="1"/>
              <a:t>barn</a:t>
            </a:r>
            <a:r>
              <a:rPr lang="fi-FI" dirty="0"/>
              <a:t> </a:t>
            </a:r>
            <a:r>
              <a:rPr lang="fi-FI" i="1" dirty="0"/>
              <a:t>av </a:t>
            </a:r>
            <a:r>
              <a:rPr lang="fi-FI" i="1" dirty="0" err="1"/>
              <a:t>skäl</a:t>
            </a:r>
            <a:r>
              <a:rPr lang="fi-FI" i="1" dirty="0"/>
              <a:t> </a:t>
            </a:r>
            <a:r>
              <a:rPr lang="fi-FI" i="1" dirty="0" err="1"/>
              <a:t>som</a:t>
            </a:r>
            <a:r>
              <a:rPr lang="fi-FI" i="1" dirty="0"/>
              <a:t> </a:t>
            </a:r>
            <a:r>
              <a:rPr lang="fi-FI" i="1" dirty="0" err="1"/>
              <a:t>anges</a:t>
            </a:r>
            <a:r>
              <a:rPr lang="fi-FI" i="1" dirty="0"/>
              <a:t> i 40 § </a:t>
            </a:r>
            <a:r>
              <a:rPr lang="fi-FI" dirty="0"/>
              <a:t>(</a:t>
            </a:r>
            <a:r>
              <a:rPr lang="fi-FI" dirty="0" err="1"/>
              <a:t>uppväxtförhållanden</a:t>
            </a:r>
            <a:r>
              <a:rPr lang="fi-FI" dirty="0"/>
              <a:t> </a:t>
            </a:r>
            <a:r>
              <a:rPr lang="fi-FI" dirty="0" err="1"/>
              <a:t>hotar</a:t>
            </a:r>
            <a:r>
              <a:rPr lang="fi-FI" dirty="0"/>
              <a:t> </a:t>
            </a:r>
            <a:r>
              <a:rPr lang="fi-FI" dirty="0" err="1"/>
              <a:t>allvarligt</a:t>
            </a:r>
            <a:r>
              <a:rPr lang="fi-FI" dirty="0"/>
              <a:t> </a:t>
            </a:r>
            <a:r>
              <a:rPr lang="fi-FI" dirty="0" err="1"/>
              <a:t>äventyra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barnet</a:t>
            </a:r>
            <a:r>
              <a:rPr lang="fi-FI" dirty="0"/>
              <a:t> </a:t>
            </a:r>
            <a:r>
              <a:rPr lang="fi-FI" dirty="0" err="1"/>
              <a:t>allvarligt</a:t>
            </a:r>
            <a:r>
              <a:rPr lang="fi-FI" dirty="0"/>
              <a:t> </a:t>
            </a:r>
            <a:r>
              <a:rPr lang="fi-FI" dirty="0" err="1"/>
              <a:t>äventyrar</a:t>
            </a:r>
            <a:r>
              <a:rPr lang="fi-FI" dirty="0"/>
              <a:t> </a:t>
            </a:r>
            <a:r>
              <a:rPr lang="fi-FI" dirty="0" err="1"/>
              <a:t>sin</a:t>
            </a:r>
            <a:r>
              <a:rPr lang="fi-FI" dirty="0"/>
              <a:t> </a:t>
            </a:r>
            <a:r>
              <a:rPr lang="fi-FI" dirty="0" err="1"/>
              <a:t>hälsa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utveckling</a:t>
            </a:r>
            <a:r>
              <a:rPr lang="fi-FI" dirty="0"/>
              <a:t>) </a:t>
            </a:r>
            <a:r>
              <a:rPr lang="fi-FI" i="1" dirty="0" err="1"/>
              <a:t>befinner</a:t>
            </a:r>
            <a:r>
              <a:rPr lang="fi-FI" i="1" dirty="0"/>
              <a:t> </a:t>
            </a:r>
            <a:r>
              <a:rPr lang="fi-FI" i="1" dirty="0" err="1"/>
              <a:t>sig</a:t>
            </a:r>
            <a:r>
              <a:rPr lang="fi-FI" i="1" dirty="0"/>
              <a:t> i </a:t>
            </a:r>
            <a:r>
              <a:rPr lang="fi-FI" i="1" dirty="0" err="1"/>
              <a:t>omedelbar</a:t>
            </a:r>
            <a:r>
              <a:rPr lang="fi-FI" i="1" dirty="0"/>
              <a:t> </a:t>
            </a:r>
            <a:r>
              <a:rPr lang="fi-FI" i="1" dirty="0" err="1"/>
              <a:t>fara</a:t>
            </a:r>
            <a:r>
              <a:rPr lang="fi-FI" i="1" dirty="0"/>
              <a:t>. </a:t>
            </a:r>
            <a:r>
              <a:rPr lang="fi-FI" dirty="0" err="1"/>
              <a:t>Då</a:t>
            </a:r>
            <a:r>
              <a:rPr lang="fi-FI" dirty="0"/>
              <a:t> </a:t>
            </a: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vård</a:t>
            </a:r>
            <a:r>
              <a:rPr lang="fi-FI" dirty="0"/>
              <a:t> 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omsorg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barnet</a:t>
            </a:r>
            <a:r>
              <a:rPr lang="fi-FI" dirty="0"/>
              <a:t> </a:t>
            </a:r>
            <a:r>
              <a:rPr lang="fi-FI" dirty="0" err="1"/>
              <a:t>behöver</a:t>
            </a:r>
            <a:r>
              <a:rPr lang="fi-FI" dirty="0"/>
              <a:t> </a:t>
            </a:r>
            <a:r>
              <a:rPr lang="fi-FI" dirty="0" err="1"/>
              <a:t>ordnas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brådskande</a:t>
            </a:r>
            <a:r>
              <a:rPr lang="fi-FI" dirty="0"/>
              <a:t> </a:t>
            </a:r>
            <a:r>
              <a:rPr lang="fi-FI" dirty="0" err="1"/>
              <a:t>placering</a:t>
            </a:r>
            <a:r>
              <a:rPr lang="fi-FI" dirty="0"/>
              <a:t>.</a:t>
            </a:r>
          </a:p>
          <a:p>
            <a:r>
              <a:rPr lang="fi-FI" dirty="0"/>
              <a:t>I </a:t>
            </a:r>
            <a:r>
              <a:rPr lang="fi-FI" dirty="0" err="1"/>
              <a:t>reformen</a:t>
            </a:r>
            <a:r>
              <a:rPr lang="fi-FI" dirty="0"/>
              <a:t> </a:t>
            </a:r>
            <a:r>
              <a:rPr lang="fi-FI" dirty="0" err="1"/>
              <a:t>ströks</a:t>
            </a:r>
            <a:r>
              <a:rPr lang="fi-FI" dirty="0"/>
              <a:t> </a:t>
            </a:r>
            <a:r>
              <a:rPr lang="fi-FI" dirty="0" err="1"/>
              <a:t>alltså</a:t>
            </a:r>
            <a:r>
              <a:rPr lang="fi-FI" dirty="0"/>
              <a:t> </a:t>
            </a:r>
            <a:r>
              <a:rPr lang="fi-FI" dirty="0" err="1"/>
              <a:t>slutet</a:t>
            </a:r>
            <a:r>
              <a:rPr lang="fi-FI" dirty="0"/>
              <a:t> av 1 mom.: ”…i </a:t>
            </a:r>
            <a:r>
              <a:rPr lang="fi-FI" dirty="0" err="1"/>
              <a:t>omedelbar</a:t>
            </a:r>
            <a:r>
              <a:rPr lang="fi-FI" dirty="0"/>
              <a:t> </a:t>
            </a:r>
            <a:r>
              <a:rPr lang="fi-FI" dirty="0" err="1"/>
              <a:t>fara</a:t>
            </a:r>
            <a:r>
              <a:rPr lang="fi-FI" dirty="0"/>
              <a:t> </a:t>
            </a:r>
            <a:r>
              <a:rPr lang="fi-FI" i="1" dirty="0" err="1"/>
              <a:t>eller</a:t>
            </a:r>
            <a:r>
              <a:rPr lang="fi-FI" i="1" dirty="0"/>
              <a:t> </a:t>
            </a:r>
            <a:r>
              <a:rPr lang="fi-FI" i="1" dirty="0" err="1"/>
              <a:t>annars</a:t>
            </a:r>
            <a:r>
              <a:rPr lang="fi-FI" i="1" dirty="0"/>
              <a:t> </a:t>
            </a:r>
            <a:r>
              <a:rPr lang="fi-FI" i="1" dirty="0" err="1"/>
              <a:t>är</a:t>
            </a:r>
            <a:r>
              <a:rPr lang="fi-FI" i="1" dirty="0"/>
              <a:t> i </a:t>
            </a:r>
            <a:r>
              <a:rPr lang="fi-FI" i="1" dirty="0" err="1"/>
              <a:t>behov</a:t>
            </a:r>
            <a:r>
              <a:rPr lang="fi-FI" i="1" dirty="0"/>
              <a:t> av </a:t>
            </a:r>
            <a:r>
              <a:rPr lang="fi-FI" i="1" dirty="0" err="1"/>
              <a:t>brådskande</a:t>
            </a:r>
            <a:r>
              <a:rPr lang="fi-FI" i="1" dirty="0"/>
              <a:t> </a:t>
            </a:r>
            <a:r>
              <a:rPr lang="fi-FI" i="1" dirty="0" err="1"/>
              <a:t>placering</a:t>
            </a:r>
            <a:r>
              <a:rPr lang="fi-FI" i="1" dirty="0"/>
              <a:t> </a:t>
            </a:r>
            <a:r>
              <a:rPr lang="fi-FI" i="1" dirty="0" err="1"/>
              <a:t>och</a:t>
            </a:r>
            <a:r>
              <a:rPr lang="fi-FI" i="1" dirty="0"/>
              <a:t> </a:t>
            </a:r>
            <a:r>
              <a:rPr lang="fi-FI" i="1" dirty="0" err="1"/>
              <a:t>vård</a:t>
            </a:r>
            <a:r>
              <a:rPr lang="fi-FI" i="1" dirty="0"/>
              <a:t> </a:t>
            </a:r>
            <a:r>
              <a:rPr lang="fi-FI" i="1" dirty="0" err="1"/>
              <a:t>utom</a:t>
            </a:r>
            <a:r>
              <a:rPr lang="fi-FI" i="1" dirty="0"/>
              <a:t> </a:t>
            </a:r>
            <a:r>
              <a:rPr lang="fi-FI" i="1" dirty="0" err="1"/>
              <a:t>hemmet</a:t>
            </a:r>
            <a:r>
              <a:rPr lang="fi-FI" dirty="0"/>
              <a:t>…”</a:t>
            </a:r>
          </a:p>
          <a:p>
            <a:r>
              <a:rPr lang="fi-FI" dirty="0" err="1"/>
              <a:t>Därtill</a:t>
            </a:r>
            <a:r>
              <a:rPr lang="fi-FI" dirty="0"/>
              <a:t> </a:t>
            </a:r>
            <a:r>
              <a:rPr lang="fi-FI" dirty="0" err="1"/>
              <a:t>preciserades</a:t>
            </a:r>
            <a:r>
              <a:rPr lang="fi-FI" dirty="0"/>
              <a:t> </a:t>
            </a:r>
            <a:r>
              <a:rPr lang="fi-FI" dirty="0" err="1"/>
              <a:t>bestämmelsen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30 </a:t>
            </a:r>
            <a:r>
              <a:rPr lang="fi-FI" dirty="0" err="1"/>
              <a:t>dagars</a:t>
            </a:r>
            <a:r>
              <a:rPr lang="fi-FI" dirty="0"/>
              <a:t> </a:t>
            </a:r>
            <a:r>
              <a:rPr lang="fi-FI" dirty="0" err="1"/>
              <a:t>tidsfrist</a:t>
            </a:r>
            <a:r>
              <a:rPr lang="fi-FI" dirty="0"/>
              <a:t>. </a:t>
            </a:r>
          </a:p>
          <a:p>
            <a:pPr lvl="1"/>
            <a:r>
              <a:rPr lang="fi-FI" dirty="0"/>
              <a:t>En </a:t>
            </a:r>
            <a:r>
              <a:rPr lang="fi-FI" dirty="0" err="1"/>
              <a:t>brådskande</a:t>
            </a:r>
            <a:r>
              <a:rPr lang="fi-FI" dirty="0"/>
              <a:t> </a:t>
            </a:r>
            <a:r>
              <a:rPr lang="fi-FI" dirty="0" err="1"/>
              <a:t>placering</a:t>
            </a:r>
            <a:r>
              <a:rPr lang="fi-FI" dirty="0"/>
              <a:t> </a:t>
            </a:r>
            <a:r>
              <a:rPr lang="fi-FI" dirty="0" err="1"/>
              <a:t>anses</a:t>
            </a:r>
            <a:r>
              <a:rPr lang="fi-FI" dirty="0"/>
              <a:t> ha </a:t>
            </a:r>
            <a:r>
              <a:rPr lang="fi-FI" dirty="0" err="1"/>
              <a:t>inletts</a:t>
            </a:r>
            <a:r>
              <a:rPr lang="fi-FI" dirty="0"/>
              <a:t> </a:t>
            </a:r>
            <a:r>
              <a:rPr lang="fi-FI" dirty="0" err="1"/>
              <a:t>när</a:t>
            </a:r>
            <a:r>
              <a:rPr lang="fi-FI" dirty="0"/>
              <a:t> </a:t>
            </a:r>
            <a:r>
              <a:rPr lang="fi-FI" dirty="0" err="1"/>
              <a:t>barnet</a:t>
            </a:r>
            <a:r>
              <a:rPr lang="fi-FI" dirty="0"/>
              <a:t> de facto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brådskande</a:t>
            </a:r>
            <a:r>
              <a:rPr lang="fi-FI" dirty="0"/>
              <a:t> </a:t>
            </a:r>
            <a:r>
              <a:rPr lang="fi-FI" dirty="0" err="1"/>
              <a:t>placerats</a:t>
            </a:r>
            <a:r>
              <a:rPr lang="fi-FI" dirty="0"/>
              <a:t>, </a:t>
            </a:r>
            <a:r>
              <a:rPr lang="fi-FI" dirty="0" err="1"/>
              <a:t>oberoende</a:t>
            </a:r>
            <a:r>
              <a:rPr lang="fi-FI" dirty="0"/>
              <a:t> av </a:t>
            </a:r>
            <a:r>
              <a:rPr lang="fi-FI" dirty="0" err="1"/>
              <a:t>när</a:t>
            </a:r>
            <a:r>
              <a:rPr lang="fi-FI" dirty="0"/>
              <a:t>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skriftliga</a:t>
            </a:r>
            <a:r>
              <a:rPr lang="fi-FI" dirty="0"/>
              <a:t> </a:t>
            </a:r>
            <a:r>
              <a:rPr lang="fi-FI" dirty="0" err="1"/>
              <a:t>beslutet</a:t>
            </a:r>
            <a:r>
              <a:rPr lang="fi-FI" dirty="0"/>
              <a:t> </a:t>
            </a:r>
            <a:r>
              <a:rPr lang="fi-FI" dirty="0" err="1"/>
              <a:t>gjorts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tillkännagetts</a:t>
            </a:r>
            <a:r>
              <a:rPr lang="fi-FI" dirty="0"/>
              <a:t> </a:t>
            </a:r>
            <a:r>
              <a:rPr lang="fi-FI" dirty="0" err="1"/>
              <a:t>föräldrarna</a:t>
            </a:r>
            <a:r>
              <a:rPr lang="fi-FI" dirty="0"/>
              <a:t>.</a:t>
            </a:r>
          </a:p>
          <a:p>
            <a:pPr lvl="1"/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motsvarande</a:t>
            </a:r>
            <a:r>
              <a:rPr lang="fi-FI" dirty="0"/>
              <a:t> </a:t>
            </a:r>
            <a:r>
              <a:rPr lang="fi-FI" dirty="0" err="1"/>
              <a:t>sätt</a:t>
            </a:r>
            <a:r>
              <a:rPr lang="fi-FI" dirty="0"/>
              <a:t>,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beslutet</a:t>
            </a:r>
            <a:r>
              <a:rPr lang="fi-FI" dirty="0"/>
              <a:t> </a:t>
            </a:r>
            <a:r>
              <a:rPr lang="fi-FI" dirty="0" err="1"/>
              <a:t>fattats</a:t>
            </a:r>
            <a:r>
              <a:rPr lang="fi-FI" dirty="0"/>
              <a:t> </a:t>
            </a:r>
            <a:r>
              <a:rPr lang="fi-FI" dirty="0" err="1"/>
              <a:t>före</a:t>
            </a:r>
            <a:r>
              <a:rPr lang="fi-FI" dirty="0"/>
              <a:t> </a:t>
            </a:r>
            <a:r>
              <a:rPr lang="fi-FI" dirty="0" err="1"/>
              <a:t>dygnet</a:t>
            </a:r>
            <a:r>
              <a:rPr lang="fi-FI" dirty="0"/>
              <a:t> </a:t>
            </a:r>
            <a:r>
              <a:rPr lang="fi-FI" dirty="0" err="1"/>
              <a:t>när</a:t>
            </a:r>
            <a:r>
              <a:rPr lang="fi-FI" dirty="0"/>
              <a:t> </a:t>
            </a:r>
            <a:r>
              <a:rPr lang="fi-FI" dirty="0" err="1"/>
              <a:t>barnet</a:t>
            </a:r>
            <a:r>
              <a:rPr lang="fi-FI" dirty="0"/>
              <a:t> </a:t>
            </a:r>
            <a:r>
              <a:rPr lang="fi-FI" dirty="0" err="1"/>
              <a:t>placerades</a:t>
            </a:r>
            <a:r>
              <a:rPr lang="fi-FI" dirty="0"/>
              <a:t>, </a:t>
            </a:r>
            <a:r>
              <a:rPr lang="fi-FI" dirty="0" err="1"/>
              <a:t>räknas</a:t>
            </a:r>
            <a:r>
              <a:rPr lang="fi-FI" dirty="0"/>
              <a:t> </a:t>
            </a:r>
            <a:r>
              <a:rPr lang="fi-FI" dirty="0" err="1"/>
              <a:t>beslutsdagen</a:t>
            </a:r>
            <a:r>
              <a:rPr lang="fi-FI" dirty="0"/>
              <a:t> in i </a:t>
            </a:r>
            <a:r>
              <a:rPr lang="fi-FI" dirty="0" err="1"/>
              <a:t>helhetstiden</a:t>
            </a:r>
            <a:r>
              <a:rPr lang="fi-FI" dirty="0"/>
              <a:t> för </a:t>
            </a:r>
            <a:r>
              <a:rPr lang="fi-FI" dirty="0" err="1"/>
              <a:t>placeringen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798814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Förutsättningarna</a:t>
            </a:r>
            <a:r>
              <a:rPr lang="fi-FI" dirty="0"/>
              <a:t> för </a:t>
            </a:r>
            <a:r>
              <a:rPr lang="fi-FI" dirty="0" err="1"/>
              <a:t>brådskande</a:t>
            </a:r>
            <a:r>
              <a:rPr lang="fi-FI" dirty="0"/>
              <a:t> </a:t>
            </a:r>
            <a:r>
              <a:rPr lang="fi-FI" dirty="0" err="1"/>
              <a:t>placering</a:t>
            </a:r>
            <a:r>
              <a:rPr lang="fi-FI" dirty="0"/>
              <a:t> II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”</a:t>
            </a:r>
            <a:r>
              <a:rPr lang="fi-FI" dirty="0" err="1"/>
              <a:t>Sålunda</a:t>
            </a:r>
            <a:r>
              <a:rPr lang="fi-FI" dirty="0"/>
              <a:t>, </a:t>
            </a:r>
            <a:r>
              <a:rPr lang="fi-FI" dirty="0" err="1"/>
              <a:t>om</a:t>
            </a:r>
            <a:r>
              <a:rPr lang="fi-FI" dirty="0"/>
              <a:t> ett </a:t>
            </a:r>
            <a:r>
              <a:rPr lang="fi-FI" dirty="0" err="1"/>
              <a:t>barn</a:t>
            </a:r>
            <a:r>
              <a:rPr lang="fi-FI" dirty="0"/>
              <a:t> de facto </a:t>
            </a:r>
            <a:r>
              <a:rPr lang="fi-FI" dirty="0" err="1"/>
              <a:t>placerats</a:t>
            </a:r>
            <a:r>
              <a:rPr lang="fi-FI" dirty="0"/>
              <a:t> i </a:t>
            </a:r>
            <a:r>
              <a:rPr lang="fi-FI" dirty="0" err="1"/>
              <a:t>brådskande</a:t>
            </a:r>
            <a:r>
              <a:rPr lang="fi-FI" dirty="0"/>
              <a:t> </a:t>
            </a:r>
            <a:r>
              <a:rPr lang="fi-FI" dirty="0" err="1"/>
              <a:t>ordning</a:t>
            </a:r>
            <a:r>
              <a:rPr lang="fi-FI" dirty="0"/>
              <a:t> </a:t>
            </a:r>
            <a:r>
              <a:rPr lang="fi-FI" dirty="0" err="1"/>
              <a:t>den</a:t>
            </a:r>
            <a:r>
              <a:rPr lang="fi-FI" dirty="0"/>
              <a:t> 1 </a:t>
            </a:r>
            <a:r>
              <a:rPr lang="fi-FI" dirty="0" err="1"/>
              <a:t>maj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beslutet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brådskande</a:t>
            </a:r>
            <a:r>
              <a:rPr lang="fi-FI" dirty="0"/>
              <a:t> </a:t>
            </a:r>
            <a:r>
              <a:rPr lang="fi-FI" dirty="0" err="1"/>
              <a:t>placering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fattats</a:t>
            </a:r>
            <a:r>
              <a:rPr lang="fi-FI" dirty="0"/>
              <a:t> </a:t>
            </a:r>
            <a:r>
              <a:rPr lang="fi-FI" dirty="0" err="1"/>
              <a:t>den</a:t>
            </a:r>
            <a:r>
              <a:rPr lang="fi-FI" dirty="0"/>
              <a:t> 1 </a:t>
            </a:r>
            <a:r>
              <a:rPr lang="fi-FI" dirty="0" err="1"/>
              <a:t>maj</a:t>
            </a:r>
            <a:r>
              <a:rPr lang="fi-FI" dirty="0"/>
              <a:t> </a:t>
            </a:r>
            <a:r>
              <a:rPr lang="fi-FI" dirty="0" err="1"/>
              <a:t>utan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barnet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kunnat </a:t>
            </a:r>
            <a:r>
              <a:rPr lang="fi-FI" dirty="0" err="1"/>
              <a:t>placeras</a:t>
            </a:r>
            <a:r>
              <a:rPr lang="fi-FI" dirty="0"/>
              <a:t> </a:t>
            </a:r>
            <a:r>
              <a:rPr lang="fi-FI" dirty="0" err="1"/>
              <a:t>samma</a:t>
            </a:r>
            <a:r>
              <a:rPr lang="fi-FI" dirty="0"/>
              <a:t> </a:t>
            </a:r>
            <a:r>
              <a:rPr lang="fi-FI" dirty="0" err="1"/>
              <a:t>dag</a:t>
            </a:r>
            <a:r>
              <a:rPr lang="fi-FI" dirty="0"/>
              <a:t>, </a:t>
            </a:r>
            <a:r>
              <a:rPr lang="fi-FI" dirty="0" err="1"/>
              <a:t>upphör</a:t>
            </a:r>
            <a:r>
              <a:rPr lang="fi-FI" dirty="0"/>
              <a:t> </a:t>
            </a: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brådskande</a:t>
            </a:r>
            <a:r>
              <a:rPr lang="fi-FI" dirty="0"/>
              <a:t> </a:t>
            </a:r>
            <a:r>
              <a:rPr lang="fi-FI" dirty="0" err="1"/>
              <a:t>placeringen</a:t>
            </a:r>
            <a:r>
              <a:rPr lang="fi-FI" dirty="0"/>
              <a:t> </a:t>
            </a:r>
            <a:r>
              <a:rPr lang="fi-FI" dirty="0" err="1"/>
              <a:t>den</a:t>
            </a:r>
            <a:r>
              <a:rPr lang="fi-FI" dirty="0"/>
              <a:t> 30 </a:t>
            </a:r>
            <a:r>
              <a:rPr lang="fi-FI" dirty="0" err="1"/>
              <a:t>maj</a:t>
            </a:r>
            <a:r>
              <a:rPr lang="fi-FI" dirty="0"/>
              <a:t>.”</a:t>
            </a:r>
          </a:p>
          <a:p>
            <a:r>
              <a:rPr lang="fi-FI" dirty="0"/>
              <a:t>För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göra</a:t>
            </a:r>
            <a:r>
              <a:rPr lang="fi-FI" dirty="0"/>
              <a:t> </a:t>
            </a:r>
            <a:r>
              <a:rPr lang="fi-FI" dirty="0" err="1"/>
              <a:t>lagen</a:t>
            </a:r>
            <a:r>
              <a:rPr lang="fi-FI" dirty="0"/>
              <a:t> </a:t>
            </a:r>
            <a:r>
              <a:rPr lang="fi-FI" dirty="0" err="1"/>
              <a:t>tydligare</a:t>
            </a:r>
            <a:r>
              <a:rPr lang="fi-FI" dirty="0"/>
              <a:t> </a:t>
            </a:r>
            <a:r>
              <a:rPr lang="fi-FI" dirty="0" err="1"/>
              <a:t>gjordes</a:t>
            </a:r>
            <a:r>
              <a:rPr lang="fi-FI" dirty="0"/>
              <a:t> </a:t>
            </a:r>
            <a:r>
              <a:rPr lang="fi-FI" dirty="0" err="1"/>
              <a:t>också</a:t>
            </a:r>
            <a:r>
              <a:rPr lang="fi-FI" dirty="0"/>
              <a:t> en </a:t>
            </a:r>
            <a:r>
              <a:rPr lang="fi-FI" dirty="0" err="1"/>
              <a:t>teknisk</a:t>
            </a:r>
            <a:r>
              <a:rPr lang="fi-FI" dirty="0"/>
              <a:t> </a:t>
            </a:r>
            <a:r>
              <a:rPr lang="fi-FI" dirty="0" err="1"/>
              <a:t>ändring</a:t>
            </a:r>
            <a:r>
              <a:rPr lang="fi-FI" dirty="0"/>
              <a:t>: </a:t>
            </a:r>
            <a:r>
              <a:rPr lang="fi-FI" dirty="0" err="1"/>
              <a:t>bestämmelserna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beslut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fortsätta</a:t>
            </a:r>
            <a:r>
              <a:rPr lang="fi-FI" dirty="0"/>
              <a:t> </a:t>
            </a:r>
            <a:r>
              <a:rPr lang="fi-FI" dirty="0" err="1"/>
              <a:t>brådskande</a:t>
            </a:r>
            <a:r>
              <a:rPr lang="fi-FI" dirty="0"/>
              <a:t> </a:t>
            </a:r>
            <a:r>
              <a:rPr lang="fi-FI" dirty="0" err="1"/>
              <a:t>placering</a:t>
            </a:r>
            <a:r>
              <a:rPr lang="fi-FI" dirty="0"/>
              <a:t> </a:t>
            </a:r>
            <a:r>
              <a:rPr lang="fi-FI" dirty="0" err="1"/>
              <a:t>ingår</a:t>
            </a:r>
            <a:r>
              <a:rPr lang="fi-FI" dirty="0"/>
              <a:t> </a:t>
            </a:r>
            <a:r>
              <a:rPr lang="fi-FI" dirty="0" err="1"/>
              <a:t>numera</a:t>
            </a:r>
            <a:r>
              <a:rPr lang="fi-FI" dirty="0"/>
              <a:t> i en </a:t>
            </a:r>
            <a:r>
              <a:rPr lang="fi-FI" dirty="0" err="1"/>
              <a:t>självständig</a:t>
            </a:r>
            <a:r>
              <a:rPr lang="fi-FI" dirty="0"/>
              <a:t> 38 a §. </a:t>
            </a:r>
          </a:p>
          <a:p>
            <a:pPr lvl="1"/>
            <a:r>
              <a:rPr lang="fi-FI" dirty="0" err="1"/>
              <a:t>Härmed</a:t>
            </a:r>
            <a:r>
              <a:rPr lang="fi-FI" dirty="0"/>
              <a:t> </a:t>
            </a:r>
            <a:r>
              <a:rPr lang="fi-FI" dirty="0" err="1"/>
              <a:t>underströks</a:t>
            </a:r>
            <a:r>
              <a:rPr lang="fi-FI" dirty="0"/>
              <a:t> </a:t>
            </a:r>
            <a:r>
              <a:rPr lang="fi-FI" dirty="0" err="1"/>
              <a:t>avsikten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förlängda</a:t>
            </a:r>
            <a:r>
              <a:rPr lang="fi-FI" dirty="0"/>
              <a:t> </a:t>
            </a:r>
            <a:r>
              <a:rPr lang="fi-FI" dirty="0" err="1"/>
              <a:t>tiden</a:t>
            </a:r>
            <a:r>
              <a:rPr lang="fi-FI" dirty="0"/>
              <a:t>: </a:t>
            </a:r>
            <a:r>
              <a:rPr lang="fi-FI" dirty="0" err="1"/>
              <a:t>inte</a:t>
            </a:r>
            <a:r>
              <a:rPr lang="fi-FI" dirty="0"/>
              <a:t> för </a:t>
            </a:r>
            <a:r>
              <a:rPr lang="fi-FI" dirty="0" err="1"/>
              <a:t>att</a:t>
            </a:r>
            <a:r>
              <a:rPr lang="fi-FI" dirty="0"/>
              <a:t> ”</a:t>
            </a:r>
            <a:r>
              <a:rPr lang="fi-FI" dirty="0" err="1"/>
              <a:t>hinna</a:t>
            </a:r>
            <a:r>
              <a:rPr lang="fi-FI" dirty="0"/>
              <a:t> </a:t>
            </a:r>
            <a:r>
              <a:rPr lang="fi-FI" dirty="0" err="1"/>
              <a:t>fatta</a:t>
            </a:r>
            <a:r>
              <a:rPr lang="fi-FI" dirty="0"/>
              <a:t> </a:t>
            </a:r>
            <a:r>
              <a:rPr lang="fi-FI" dirty="0" err="1"/>
              <a:t>omhändertagandebeslutet</a:t>
            </a:r>
            <a:r>
              <a:rPr lang="fi-FI" dirty="0"/>
              <a:t>”, </a:t>
            </a:r>
            <a:r>
              <a:rPr lang="fi-FI" dirty="0" err="1"/>
              <a:t>utan</a:t>
            </a:r>
            <a:r>
              <a:rPr lang="fi-FI" dirty="0"/>
              <a:t> alla </a:t>
            </a:r>
            <a:r>
              <a:rPr lang="fi-FI" dirty="0" err="1"/>
              <a:t>alternativ</a:t>
            </a:r>
            <a:r>
              <a:rPr lang="fi-FI" dirty="0"/>
              <a:t> i </a:t>
            </a:r>
            <a:r>
              <a:rPr lang="fi-FI" dirty="0" err="1"/>
              <a:t>situationen</a:t>
            </a:r>
            <a:r>
              <a:rPr lang="fi-FI" dirty="0"/>
              <a:t> </a:t>
            </a:r>
            <a:r>
              <a:rPr lang="fi-FI" dirty="0" err="1"/>
              <a:t>ska</a:t>
            </a:r>
            <a:r>
              <a:rPr lang="fi-FI" dirty="0"/>
              <a:t> </a:t>
            </a:r>
            <a:r>
              <a:rPr lang="fi-FI" dirty="0" err="1"/>
              <a:t>dryftas</a:t>
            </a:r>
            <a:r>
              <a:rPr lang="fi-FI" dirty="0"/>
              <a:t> </a:t>
            </a:r>
            <a:r>
              <a:rPr lang="fi-FI" dirty="0" err="1"/>
              <a:t>under</a:t>
            </a:r>
            <a:r>
              <a:rPr lang="fi-FI" dirty="0"/>
              <a:t> </a:t>
            </a: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förlängda</a:t>
            </a:r>
            <a:r>
              <a:rPr lang="fi-FI" dirty="0"/>
              <a:t> </a:t>
            </a:r>
            <a:r>
              <a:rPr lang="fi-FI" dirty="0" err="1"/>
              <a:t>tiden</a:t>
            </a:r>
            <a:r>
              <a:rPr lang="fi-FI" dirty="0"/>
              <a:t>.</a:t>
            </a:r>
          </a:p>
          <a:p>
            <a:pPr lvl="1"/>
            <a:r>
              <a:rPr lang="fi-FI" dirty="0"/>
              <a:t>Man </a:t>
            </a:r>
            <a:r>
              <a:rPr lang="fi-FI" dirty="0" err="1"/>
              <a:t>ville</a:t>
            </a:r>
            <a:r>
              <a:rPr lang="fi-FI" dirty="0"/>
              <a:t> </a:t>
            </a:r>
            <a:r>
              <a:rPr lang="fi-FI" dirty="0" err="1"/>
              <a:t>också</a:t>
            </a:r>
            <a:r>
              <a:rPr lang="fi-FI" dirty="0"/>
              <a:t> </a:t>
            </a:r>
            <a:r>
              <a:rPr lang="fi-FI" dirty="0" err="1"/>
              <a:t>göra</a:t>
            </a:r>
            <a:r>
              <a:rPr lang="fi-FI" dirty="0"/>
              <a:t> </a:t>
            </a:r>
            <a:r>
              <a:rPr lang="fi-FI" dirty="0" err="1"/>
              <a:t>klarare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en </a:t>
            </a:r>
            <a:r>
              <a:rPr lang="fi-FI" dirty="0" err="1"/>
              <a:t>brådskande</a:t>
            </a:r>
            <a:r>
              <a:rPr lang="fi-FI" dirty="0"/>
              <a:t> </a:t>
            </a:r>
            <a:r>
              <a:rPr lang="fi-FI" dirty="0" err="1"/>
              <a:t>placering</a:t>
            </a:r>
            <a:r>
              <a:rPr lang="fi-FI" dirty="0"/>
              <a:t> </a:t>
            </a:r>
            <a:r>
              <a:rPr lang="fi-FI" dirty="0" err="1"/>
              <a:t>inte</a:t>
            </a:r>
            <a:r>
              <a:rPr lang="fi-FI" dirty="0"/>
              <a:t> </a:t>
            </a:r>
            <a:r>
              <a:rPr lang="fi-FI" dirty="0" err="1"/>
              <a:t>bör</a:t>
            </a:r>
            <a:r>
              <a:rPr lang="fi-FI" dirty="0"/>
              <a:t> </a:t>
            </a:r>
            <a:r>
              <a:rPr lang="fi-FI" dirty="0" err="1"/>
              <a:t>uppfattas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en </a:t>
            </a:r>
            <a:r>
              <a:rPr lang="fi-FI" dirty="0" err="1"/>
              <a:t>åtgärd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så</a:t>
            </a:r>
            <a:r>
              <a:rPr lang="fi-FI" dirty="0"/>
              <a:t> </a:t>
            </a:r>
            <a:r>
              <a:rPr lang="fi-FI" dirty="0" err="1"/>
              <a:t>nära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automatiskt</a:t>
            </a:r>
            <a:r>
              <a:rPr lang="fi-FI" dirty="0"/>
              <a:t> </a:t>
            </a:r>
            <a:r>
              <a:rPr lang="fi-FI" dirty="0" err="1"/>
              <a:t>medför</a:t>
            </a:r>
            <a:r>
              <a:rPr lang="fi-FI" dirty="0"/>
              <a:t> </a:t>
            </a:r>
            <a:r>
              <a:rPr lang="fi-FI" dirty="0" err="1"/>
              <a:t>omhändertagande</a:t>
            </a:r>
            <a:r>
              <a:rPr lang="fi-FI" dirty="0"/>
              <a:t>. 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247044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  </a:t>
            </a:r>
            <a:r>
              <a:rPr lang="fi-FI" dirty="0" err="1"/>
              <a:t>Öppenvårdsplaceringar</a:t>
            </a:r>
            <a:r>
              <a:rPr lang="fi-FI" dirty="0"/>
              <a:t> av </a:t>
            </a:r>
            <a:r>
              <a:rPr lang="fi-FI" dirty="0" err="1"/>
              <a:t>barnet</a:t>
            </a:r>
            <a:r>
              <a:rPr lang="fi-FI" dirty="0"/>
              <a:t> </a:t>
            </a:r>
            <a:r>
              <a:rPr lang="fi-FI" dirty="0" err="1"/>
              <a:t>ensamt</a:t>
            </a:r>
            <a:r>
              <a:rPr lang="fi-FI" dirty="0"/>
              <a:t>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err="1"/>
              <a:t>Enligt</a:t>
            </a:r>
            <a:r>
              <a:rPr lang="fi-FI" dirty="0"/>
              <a:t> </a:t>
            </a: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tidigare</a:t>
            </a:r>
            <a:r>
              <a:rPr lang="fi-FI" dirty="0"/>
              <a:t> BSL 37a § 1 mom. </a:t>
            </a:r>
            <a:r>
              <a:rPr lang="fi-FI" dirty="0" err="1"/>
              <a:t>kunde</a:t>
            </a:r>
            <a:r>
              <a:rPr lang="fi-FI" dirty="0"/>
              <a:t> ett </a:t>
            </a:r>
            <a:r>
              <a:rPr lang="fi-FI" dirty="0" err="1"/>
              <a:t>barn</a:t>
            </a:r>
            <a:r>
              <a:rPr lang="fi-FI" dirty="0"/>
              <a:t> </a:t>
            </a:r>
            <a:r>
              <a:rPr lang="fi-FI" dirty="0" err="1"/>
              <a:t>inte</a:t>
            </a:r>
            <a:r>
              <a:rPr lang="fi-FI" dirty="0"/>
              <a:t> </a:t>
            </a:r>
            <a:r>
              <a:rPr lang="fi-FI" dirty="0" err="1"/>
              <a:t>placeras</a:t>
            </a:r>
            <a:r>
              <a:rPr lang="fi-FI" dirty="0"/>
              <a:t> i </a:t>
            </a:r>
            <a:r>
              <a:rPr lang="fi-FI" dirty="0" err="1"/>
              <a:t>öppenvården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stödåtgärd</a:t>
            </a:r>
            <a:r>
              <a:rPr lang="fi-FI" dirty="0"/>
              <a:t>, </a:t>
            </a:r>
            <a:r>
              <a:rPr lang="fi-FI" i="1" dirty="0" err="1"/>
              <a:t>om</a:t>
            </a:r>
            <a:r>
              <a:rPr lang="fi-FI" i="1" dirty="0"/>
              <a:t> </a:t>
            </a:r>
            <a:r>
              <a:rPr lang="fi-FI" i="1" dirty="0" err="1"/>
              <a:t>förutsättningarna</a:t>
            </a:r>
            <a:r>
              <a:rPr lang="fi-FI" i="1" dirty="0"/>
              <a:t> för </a:t>
            </a:r>
            <a:r>
              <a:rPr lang="fi-FI" i="1" dirty="0" err="1"/>
              <a:t>omhänder-tagande</a:t>
            </a:r>
            <a:r>
              <a:rPr lang="fi-FI" i="1" dirty="0"/>
              <a:t> </a:t>
            </a:r>
            <a:r>
              <a:rPr lang="fi-FI" i="1" dirty="0" err="1"/>
              <a:t>uppfylldes</a:t>
            </a:r>
            <a:r>
              <a:rPr lang="fi-FI" dirty="0"/>
              <a:t>. </a:t>
            </a:r>
          </a:p>
          <a:p>
            <a:r>
              <a:rPr lang="fi-FI" dirty="0" err="1"/>
              <a:t>Lagrummets</a:t>
            </a:r>
            <a:r>
              <a:rPr lang="fi-FI" dirty="0"/>
              <a:t> </a:t>
            </a:r>
            <a:r>
              <a:rPr lang="fi-FI" dirty="0" err="1"/>
              <a:t>ursprungliga</a:t>
            </a:r>
            <a:r>
              <a:rPr lang="fi-FI" dirty="0"/>
              <a:t> </a:t>
            </a:r>
            <a:r>
              <a:rPr lang="fi-FI" dirty="0" err="1"/>
              <a:t>syfte</a:t>
            </a:r>
            <a:r>
              <a:rPr lang="fi-FI" dirty="0"/>
              <a:t> </a:t>
            </a:r>
            <a:r>
              <a:rPr lang="fi-FI" dirty="0" err="1"/>
              <a:t>var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förhindra</a:t>
            </a:r>
            <a:r>
              <a:rPr lang="fi-FI" dirty="0"/>
              <a:t> </a:t>
            </a:r>
            <a:r>
              <a:rPr lang="fi-FI" dirty="0" err="1"/>
              <a:t>barnets</a:t>
            </a:r>
            <a:r>
              <a:rPr lang="fi-FI" dirty="0"/>
              <a:t> </a:t>
            </a:r>
            <a:r>
              <a:rPr lang="fi-FI" dirty="0" err="1"/>
              <a:t>upprepade</a:t>
            </a:r>
            <a:r>
              <a:rPr lang="fi-FI" dirty="0"/>
              <a:t> </a:t>
            </a:r>
            <a:r>
              <a:rPr lang="fi-FI" dirty="0" err="1"/>
              <a:t>öppenvårdsplaceringar</a:t>
            </a:r>
            <a:r>
              <a:rPr lang="fi-FI" dirty="0"/>
              <a:t> i </a:t>
            </a:r>
            <a:r>
              <a:rPr lang="fi-FI" dirty="0" err="1"/>
              <a:t>fall</a:t>
            </a:r>
            <a:r>
              <a:rPr lang="fi-FI" dirty="0"/>
              <a:t> </a:t>
            </a:r>
            <a:r>
              <a:rPr lang="fi-FI" dirty="0" err="1"/>
              <a:t>där</a:t>
            </a:r>
            <a:r>
              <a:rPr lang="fi-FI" dirty="0"/>
              <a:t> </a:t>
            </a:r>
            <a:r>
              <a:rPr lang="fi-FI" dirty="0" err="1"/>
              <a:t>behovet</a:t>
            </a:r>
            <a:r>
              <a:rPr lang="fi-FI" dirty="0"/>
              <a:t> av </a:t>
            </a:r>
            <a:r>
              <a:rPr lang="fi-FI" dirty="0" err="1"/>
              <a:t>vård</a:t>
            </a:r>
            <a:r>
              <a:rPr lang="fi-FI" dirty="0"/>
              <a:t> </a:t>
            </a:r>
            <a:r>
              <a:rPr lang="fi-FI" dirty="0" err="1"/>
              <a:t>utom</a:t>
            </a:r>
            <a:r>
              <a:rPr lang="fi-FI" dirty="0"/>
              <a:t> </a:t>
            </a:r>
            <a:r>
              <a:rPr lang="fi-FI" dirty="0" err="1"/>
              <a:t>hemmet</a:t>
            </a:r>
            <a:r>
              <a:rPr lang="fi-FI" dirty="0"/>
              <a:t> – </a:t>
            </a:r>
            <a:r>
              <a:rPr lang="fi-FI" dirty="0" err="1"/>
              <a:t>till</a:t>
            </a:r>
            <a:r>
              <a:rPr lang="fi-FI" dirty="0"/>
              <a:t>  </a:t>
            </a:r>
            <a:r>
              <a:rPr lang="fi-FI" dirty="0" err="1"/>
              <a:t>följd</a:t>
            </a:r>
            <a:r>
              <a:rPr lang="fi-FI" dirty="0"/>
              <a:t> av </a:t>
            </a:r>
            <a:r>
              <a:rPr lang="fi-FI" dirty="0" err="1"/>
              <a:t>orsaker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berodde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barnets</a:t>
            </a:r>
            <a:r>
              <a:rPr lang="fi-FI" dirty="0"/>
              <a:t> </a:t>
            </a:r>
            <a:r>
              <a:rPr lang="fi-FI" dirty="0" err="1"/>
              <a:t>vårdnadshavare</a:t>
            </a:r>
            <a:r>
              <a:rPr lang="fi-FI" dirty="0"/>
              <a:t> – </a:t>
            </a:r>
            <a:r>
              <a:rPr lang="fi-FI" dirty="0" err="1"/>
              <a:t>faktiskt</a:t>
            </a:r>
            <a:r>
              <a:rPr lang="fi-FI" dirty="0"/>
              <a:t> </a:t>
            </a:r>
            <a:r>
              <a:rPr lang="fi-FI" dirty="0" err="1"/>
              <a:t>var</a:t>
            </a:r>
            <a:r>
              <a:rPr lang="fi-FI" dirty="0"/>
              <a:t> </a:t>
            </a:r>
            <a:r>
              <a:rPr lang="fi-FI" dirty="0" err="1"/>
              <a:t>långvarigt</a:t>
            </a:r>
            <a:r>
              <a:rPr lang="fi-FI" dirty="0"/>
              <a:t>.</a:t>
            </a:r>
          </a:p>
          <a:p>
            <a:r>
              <a:rPr lang="fi-FI" dirty="0" err="1"/>
              <a:t>Utdrag</a:t>
            </a:r>
            <a:r>
              <a:rPr lang="fi-FI" dirty="0"/>
              <a:t> </a:t>
            </a:r>
            <a:r>
              <a:rPr lang="fi-FI" dirty="0" err="1"/>
              <a:t>ur</a:t>
            </a:r>
            <a:r>
              <a:rPr lang="fi-FI" dirty="0"/>
              <a:t> </a:t>
            </a:r>
            <a:r>
              <a:rPr lang="fi-FI" dirty="0" err="1"/>
              <a:t>remissyttranden</a:t>
            </a:r>
            <a:r>
              <a:rPr lang="fi-FI" dirty="0"/>
              <a:t> </a:t>
            </a:r>
            <a:r>
              <a:rPr lang="fi-FI" dirty="0" err="1"/>
              <a:t>från</a:t>
            </a:r>
            <a:r>
              <a:rPr lang="fi-FI" dirty="0"/>
              <a:t> </a:t>
            </a:r>
            <a:r>
              <a:rPr lang="fi-FI" i="1" dirty="0" err="1"/>
              <a:t>förvaltningsdomstolarna</a:t>
            </a:r>
            <a:r>
              <a:rPr lang="fi-FI" dirty="0"/>
              <a:t>:   </a:t>
            </a:r>
          </a:p>
          <a:p>
            <a:pPr lvl="1"/>
            <a:r>
              <a:rPr lang="fi-FI" dirty="0" err="1"/>
              <a:t>Brådskande</a:t>
            </a:r>
            <a:r>
              <a:rPr lang="fi-FI" dirty="0"/>
              <a:t> </a:t>
            </a:r>
            <a:r>
              <a:rPr lang="fi-FI" dirty="0" err="1"/>
              <a:t>placeringar</a:t>
            </a:r>
            <a:r>
              <a:rPr lang="fi-FI" dirty="0"/>
              <a:t> </a:t>
            </a:r>
            <a:r>
              <a:rPr lang="fi-FI" dirty="0" err="1"/>
              <a:t>användes</a:t>
            </a:r>
            <a:r>
              <a:rPr lang="fi-FI" dirty="0"/>
              <a:t> i </a:t>
            </a:r>
            <a:r>
              <a:rPr lang="fi-FI" dirty="0" err="1"/>
              <a:t>situationer</a:t>
            </a:r>
            <a:r>
              <a:rPr lang="fi-FI" dirty="0"/>
              <a:t> </a:t>
            </a:r>
            <a:r>
              <a:rPr lang="fi-FI" dirty="0" err="1"/>
              <a:t>där</a:t>
            </a:r>
            <a:r>
              <a:rPr lang="fi-FI" dirty="0"/>
              <a:t> </a:t>
            </a:r>
            <a:r>
              <a:rPr lang="fi-FI" dirty="0" err="1"/>
              <a:t>kriterierna</a:t>
            </a:r>
            <a:r>
              <a:rPr lang="fi-FI" dirty="0"/>
              <a:t> för </a:t>
            </a:r>
            <a:r>
              <a:rPr lang="fi-FI" dirty="0" err="1"/>
              <a:t>brådska</a:t>
            </a:r>
            <a:r>
              <a:rPr lang="fi-FI" dirty="0"/>
              <a:t> </a:t>
            </a:r>
            <a:r>
              <a:rPr lang="fi-FI" dirty="0" err="1"/>
              <a:t>inte</a:t>
            </a:r>
            <a:r>
              <a:rPr lang="fi-FI" dirty="0"/>
              <a:t> </a:t>
            </a:r>
            <a:r>
              <a:rPr lang="fi-FI" dirty="0" err="1"/>
              <a:t>uppfylldes</a:t>
            </a:r>
            <a:r>
              <a:rPr lang="fi-FI" dirty="0"/>
              <a:t>.</a:t>
            </a:r>
          </a:p>
          <a:p>
            <a:pPr lvl="1"/>
            <a:r>
              <a:rPr lang="fi-FI" dirty="0" err="1"/>
              <a:t>Planmässiga</a:t>
            </a:r>
            <a:r>
              <a:rPr lang="fi-FI" dirty="0"/>
              <a:t> </a:t>
            </a:r>
            <a:r>
              <a:rPr lang="fi-FI" dirty="0" err="1"/>
              <a:t>omhändertaganden</a:t>
            </a:r>
            <a:r>
              <a:rPr lang="fi-FI" dirty="0"/>
              <a:t> </a:t>
            </a:r>
            <a:r>
              <a:rPr lang="fi-FI" dirty="0" err="1"/>
              <a:t>gjordes</a:t>
            </a:r>
            <a:r>
              <a:rPr lang="fi-FI" dirty="0"/>
              <a:t> </a:t>
            </a:r>
            <a:r>
              <a:rPr lang="fi-FI" dirty="0" err="1"/>
              <a:t>mera</a:t>
            </a:r>
            <a:r>
              <a:rPr lang="fi-FI" dirty="0"/>
              <a:t> </a:t>
            </a:r>
            <a:r>
              <a:rPr lang="fi-FI" dirty="0" err="1"/>
              <a:t>sällan</a:t>
            </a:r>
            <a:r>
              <a:rPr lang="fi-FI" dirty="0"/>
              <a:t>: </a:t>
            </a:r>
            <a:r>
              <a:rPr lang="fi-FI" dirty="0" err="1"/>
              <a:t>allt</a:t>
            </a:r>
            <a:r>
              <a:rPr lang="fi-FI" dirty="0"/>
              <a:t> </a:t>
            </a:r>
            <a:r>
              <a:rPr lang="fi-FI" dirty="0" err="1"/>
              <a:t>oftare</a:t>
            </a:r>
            <a:r>
              <a:rPr lang="fi-FI" dirty="0"/>
              <a:t> </a:t>
            </a:r>
            <a:r>
              <a:rPr lang="fi-FI" dirty="0" err="1"/>
              <a:t>gjordes</a:t>
            </a:r>
            <a:r>
              <a:rPr lang="fi-FI" dirty="0"/>
              <a:t> </a:t>
            </a:r>
            <a:r>
              <a:rPr lang="fi-FI" dirty="0" err="1"/>
              <a:t>planmässiga</a:t>
            </a:r>
            <a:r>
              <a:rPr lang="fi-FI" dirty="0"/>
              <a:t> </a:t>
            </a:r>
            <a:r>
              <a:rPr lang="fi-FI" dirty="0" err="1"/>
              <a:t>brådskande</a:t>
            </a:r>
            <a:r>
              <a:rPr lang="fi-FI" dirty="0"/>
              <a:t> </a:t>
            </a:r>
            <a:r>
              <a:rPr lang="fi-FI" dirty="0" err="1"/>
              <a:t>placeringar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sedan </a:t>
            </a:r>
            <a:r>
              <a:rPr lang="fi-FI" dirty="0" err="1"/>
              <a:t>ledde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omhändertagande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83489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 </a:t>
            </a:r>
            <a:r>
              <a:rPr lang="fi-FI" dirty="0" err="1"/>
              <a:t>Öppenvårdsplaceringar</a:t>
            </a:r>
            <a:r>
              <a:rPr lang="fi-FI" dirty="0"/>
              <a:t> av </a:t>
            </a:r>
            <a:r>
              <a:rPr lang="fi-FI" dirty="0" err="1"/>
              <a:t>barnet</a:t>
            </a:r>
            <a:r>
              <a:rPr lang="fi-FI" dirty="0"/>
              <a:t> </a:t>
            </a:r>
            <a:r>
              <a:rPr lang="fi-FI" dirty="0" err="1"/>
              <a:t>ensamt</a:t>
            </a:r>
            <a:r>
              <a:rPr lang="fi-FI" dirty="0"/>
              <a:t> II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err="1"/>
              <a:t>Utdrag</a:t>
            </a:r>
            <a:r>
              <a:rPr lang="fi-FI" dirty="0"/>
              <a:t> </a:t>
            </a:r>
            <a:r>
              <a:rPr lang="fi-FI" dirty="0" err="1"/>
              <a:t>ur</a:t>
            </a:r>
            <a:r>
              <a:rPr lang="fi-FI" dirty="0"/>
              <a:t> </a:t>
            </a:r>
            <a:r>
              <a:rPr lang="fi-FI" dirty="0" err="1"/>
              <a:t>remissyttranden</a:t>
            </a:r>
            <a:r>
              <a:rPr lang="fi-FI" dirty="0"/>
              <a:t> </a:t>
            </a:r>
            <a:r>
              <a:rPr lang="fi-FI" dirty="0" err="1"/>
              <a:t>från</a:t>
            </a:r>
            <a:r>
              <a:rPr lang="fi-FI" dirty="0"/>
              <a:t> </a:t>
            </a:r>
            <a:r>
              <a:rPr lang="fi-FI" i="1" dirty="0" err="1"/>
              <a:t>socialarbetarna</a:t>
            </a:r>
            <a:r>
              <a:rPr lang="fi-FI" dirty="0"/>
              <a:t>:</a:t>
            </a:r>
          </a:p>
          <a:p>
            <a:pPr lvl="1"/>
            <a:r>
              <a:rPr lang="fi-FI" dirty="0" err="1"/>
              <a:t>Öppenvårdsplacering</a:t>
            </a:r>
            <a:r>
              <a:rPr lang="fi-FI" dirty="0"/>
              <a:t> </a:t>
            </a:r>
            <a:r>
              <a:rPr lang="fi-FI" dirty="0" err="1"/>
              <a:t>kunde</a:t>
            </a:r>
            <a:r>
              <a:rPr lang="fi-FI" dirty="0"/>
              <a:t> </a:t>
            </a:r>
            <a:r>
              <a:rPr lang="fi-FI" dirty="0" err="1"/>
              <a:t>inte</a:t>
            </a:r>
            <a:r>
              <a:rPr lang="fi-FI" dirty="0"/>
              <a:t> </a:t>
            </a:r>
            <a:r>
              <a:rPr lang="fi-FI" dirty="0" err="1"/>
              <a:t>användas</a:t>
            </a:r>
            <a:r>
              <a:rPr lang="fi-FI" dirty="0"/>
              <a:t> </a:t>
            </a:r>
            <a:r>
              <a:rPr lang="fi-FI" dirty="0" err="1"/>
              <a:t>då</a:t>
            </a:r>
            <a:r>
              <a:rPr lang="fi-FI" dirty="0"/>
              <a:t> </a:t>
            </a:r>
            <a:r>
              <a:rPr lang="fi-FI" dirty="0" err="1"/>
              <a:t>omhändertagande</a:t>
            </a:r>
            <a:r>
              <a:rPr lang="fi-FI" dirty="0"/>
              <a:t> </a:t>
            </a:r>
            <a:r>
              <a:rPr lang="fi-FI" dirty="0" err="1"/>
              <a:t>övervägdes</a:t>
            </a:r>
            <a:r>
              <a:rPr lang="fi-FI" dirty="0"/>
              <a:t>.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processen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omhändertagandet</a:t>
            </a:r>
            <a:r>
              <a:rPr lang="fi-FI" dirty="0"/>
              <a:t> </a:t>
            </a:r>
            <a:r>
              <a:rPr lang="fi-FI" dirty="0" err="1"/>
              <a:t>samtidigt</a:t>
            </a:r>
            <a:r>
              <a:rPr lang="fi-FI" dirty="0"/>
              <a:t> </a:t>
            </a:r>
            <a:r>
              <a:rPr lang="fi-FI" dirty="0" err="1"/>
              <a:t>framskred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behandlades</a:t>
            </a:r>
            <a:r>
              <a:rPr lang="fi-FI" dirty="0"/>
              <a:t> </a:t>
            </a:r>
            <a:r>
              <a:rPr lang="fi-FI" dirty="0" err="1"/>
              <a:t>inför</a:t>
            </a:r>
            <a:r>
              <a:rPr lang="fi-FI" dirty="0"/>
              <a:t> </a:t>
            </a:r>
            <a:r>
              <a:rPr lang="fi-FI" dirty="0" err="1"/>
              <a:t>domstol</a:t>
            </a:r>
            <a:r>
              <a:rPr lang="fi-FI" dirty="0"/>
              <a:t>, </a:t>
            </a:r>
            <a:r>
              <a:rPr lang="fi-FI" dirty="0" err="1"/>
              <a:t>fastställde</a:t>
            </a:r>
            <a:r>
              <a:rPr lang="fi-FI" dirty="0"/>
              <a:t> </a:t>
            </a:r>
            <a:r>
              <a:rPr lang="fi-FI" dirty="0" err="1"/>
              <a:t>kanske</a:t>
            </a:r>
            <a:r>
              <a:rPr lang="fi-FI" dirty="0"/>
              <a:t> </a:t>
            </a:r>
            <a:r>
              <a:rPr lang="fi-FI" dirty="0" err="1"/>
              <a:t>förvaltningsdomstolen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inte</a:t>
            </a:r>
            <a:r>
              <a:rPr lang="fi-FI" dirty="0"/>
              <a:t> </a:t>
            </a:r>
            <a:r>
              <a:rPr lang="fi-FI" dirty="0" err="1"/>
              <a:t>fanns</a:t>
            </a:r>
            <a:r>
              <a:rPr lang="fi-FI" dirty="0"/>
              <a:t> </a:t>
            </a:r>
            <a:r>
              <a:rPr lang="fi-FI" dirty="0" err="1"/>
              <a:t>förutsättningar</a:t>
            </a:r>
            <a:r>
              <a:rPr lang="fi-FI" dirty="0"/>
              <a:t> för </a:t>
            </a:r>
            <a:r>
              <a:rPr lang="fi-FI" dirty="0" err="1"/>
              <a:t>omhändertagande</a:t>
            </a:r>
            <a:r>
              <a:rPr lang="fi-FI" dirty="0"/>
              <a:t>, </a:t>
            </a:r>
            <a:r>
              <a:rPr lang="fi-FI" dirty="0" err="1"/>
              <a:t>eftersom</a:t>
            </a:r>
            <a:r>
              <a:rPr lang="fi-FI" dirty="0"/>
              <a:t> </a:t>
            </a:r>
            <a:r>
              <a:rPr lang="fi-FI" dirty="0" err="1"/>
              <a:t>placering</a:t>
            </a:r>
            <a:r>
              <a:rPr lang="fi-FI" dirty="0"/>
              <a:t> </a:t>
            </a:r>
            <a:r>
              <a:rPr lang="fi-FI" dirty="0" err="1"/>
              <a:t>inom</a:t>
            </a:r>
            <a:r>
              <a:rPr lang="fi-FI" dirty="0"/>
              <a:t> </a:t>
            </a:r>
            <a:r>
              <a:rPr lang="fi-FI" dirty="0" err="1"/>
              <a:t>öppenvård</a:t>
            </a:r>
            <a:r>
              <a:rPr lang="fi-FI" dirty="0"/>
              <a:t> </a:t>
            </a:r>
            <a:r>
              <a:rPr lang="fi-FI" dirty="0" err="1"/>
              <a:t>hade</a:t>
            </a:r>
            <a:r>
              <a:rPr lang="fi-FI" dirty="0"/>
              <a:t> kunnat </a:t>
            </a:r>
            <a:r>
              <a:rPr lang="fi-FI" dirty="0" err="1"/>
              <a:t>tillämpas</a:t>
            </a:r>
            <a:r>
              <a:rPr lang="fi-FI" dirty="0"/>
              <a:t> i </a:t>
            </a:r>
            <a:r>
              <a:rPr lang="fi-FI" dirty="0" err="1"/>
              <a:t>situationen</a:t>
            </a:r>
            <a:r>
              <a:rPr lang="fi-FI" dirty="0"/>
              <a:t>. </a:t>
            </a:r>
          </a:p>
          <a:p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grund</a:t>
            </a:r>
            <a:r>
              <a:rPr lang="fi-FI" dirty="0"/>
              <a:t> av </a:t>
            </a:r>
            <a:r>
              <a:rPr lang="fi-FI" dirty="0" err="1"/>
              <a:t>dessa</a:t>
            </a:r>
            <a:r>
              <a:rPr lang="fi-FI" dirty="0"/>
              <a:t> </a:t>
            </a:r>
            <a:r>
              <a:rPr lang="fi-FI" dirty="0" err="1"/>
              <a:t>erfarenheter</a:t>
            </a:r>
            <a:r>
              <a:rPr lang="fi-FI" dirty="0"/>
              <a:t> </a:t>
            </a:r>
            <a:r>
              <a:rPr lang="fi-FI" dirty="0" err="1"/>
              <a:t>ströks</a:t>
            </a:r>
            <a:r>
              <a:rPr lang="fi-FI" dirty="0"/>
              <a:t> </a:t>
            </a:r>
            <a:r>
              <a:rPr lang="fi-FI" dirty="0" err="1"/>
              <a:t>bestämmelsen</a:t>
            </a:r>
            <a:r>
              <a:rPr lang="fi-FI" dirty="0"/>
              <a:t>, </a:t>
            </a:r>
            <a:r>
              <a:rPr lang="fi-FI" dirty="0" err="1"/>
              <a:t>enligt</a:t>
            </a:r>
            <a:r>
              <a:rPr lang="fi-FI" dirty="0"/>
              <a:t> </a:t>
            </a:r>
            <a:r>
              <a:rPr lang="fi-FI" dirty="0" err="1"/>
              <a:t>vilken</a:t>
            </a:r>
            <a:r>
              <a:rPr lang="fi-FI" dirty="0"/>
              <a:t> </a:t>
            </a:r>
            <a:r>
              <a:rPr lang="fi-FI" dirty="0" err="1"/>
              <a:t>barnet</a:t>
            </a:r>
            <a:r>
              <a:rPr lang="fi-FI" dirty="0"/>
              <a:t> </a:t>
            </a:r>
            <a:r>
              <a:rPr lang="fi-FI" dirty="0" err="1"/>
              <a:t>inte</a:t>
            </a:r>
            <a:r>
              <a:rPr lang="fi-FI" dirty="0"/>
              <a:t> </a:t>
            </a: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/>
              <a:t>placeras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öppenvårdsåtgärd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kriterierna</a:t>
            </a:r>
            <a:r>
              <a:rPr lang="fi-FI" dirty="0"/>
              <a:t> för </a:t>
            </a:r>
            <a:r>
              <a:rPr lang="fi-FI" dirty="0" err="1"/>
              <a:t>omhänder-tagande</a:t>
            </a:r>
            <a:r>
              <a:rPr lang="fi-FI" dirty="0"/>
              <a:t> </a:t>
            </a:r>
            <a:r>
              <a:rPr lang="fi-FI" dirty="0" err="1"/>
              <a:t>uppfylls</a:t>
            </a:r>
            <a:r>
              <a:rPr lang="fi-FI" dirty="0"/>
              <a:t>.</a:t>
            </a:r>
          </a:p>
          <a:p>
            <a:r>
              <a:rPr lang="fi-FI" dirty="0" err="1"/>
              <a:t>Syftet</a:t>
            </a:r>
            <a:r>
              <a:rPr lang="fi-FI" dirty="0"/>
              <a:t> </a:t>
            </a:r>
            <a:r>
              <a:rPr lang="fi-FI" dirty="0" err="1"/>
              <a:t>var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minska</a:t>
            </a:r>
            <a:r>
              <a:rPr lang="fi-FI" dirty="0"/>
              <a:t> </a:t>
            </a:r>
            <a:r>
              <a:rPr lang="fi-FI" dirty="0" err="1"/>
              <a:t>brådskande</a:t>
            </a:r>
            <a:r>
              <a:rPr lang="fi-FI" dirty="0"/>
              <a:t> </a:t>
            </a:r>
            <a:r>
              <a:rPr lang="fi-FI" dirty="0" err="1"/>
              <a:t>placeringar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främja</a:t>
            </a:r>
            <a:r>
              <a:rPr lang="fi-FI" dirty="0"/>
              <a:t> ett </a:t>
            </a:r>
            <a:r>
              <a:rPr lang="fi-FI" dirty="0" err="1"/>
              <a:t>planmässigt</a:t>
            </a:r>
            <a:r>
              <a:rPr lang="fi-FI" dirty="0"/>
              <a:t> </a:t>
            </a:r>
            <a:r>
              <a:rPr lang="fi-FI" dirty="0" err="1"/>
              <a:t>barnskyddsarbete</a:t>
            </a:r>
            <a:r>
              <a:rPr lang="fi-FI" dirty="0"/>
              <a:t> </a:t>
            </a:r>
            <a:r>
              <a:rPr lang="fi-FI" dirty="0" err="1"/>
              <a:t>tillsammans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familjen</a:t>
            </a:r>
            <a:r>
              <a:rPr lang="fi-FI" dirty="0"/>
              <a:t>. </a:t>
            </a:r>
            <a:r>
              <a:rPr lang="fi-FI" dirty="0" err="1"/>
              <a:t>Under</a:t>
            </a:r>
            <a:r>
              <a:rPr lang="fi-FI" dirty="0"/>
              <a:t> en </a:t>
            </a:r>
            <a:r>
              <a:rPr lang="fi-FI" dirty="0" err="1"/>
              <a:t>frivillig</a:t>
            </a:r>
            <a:r>
              <a:rPr lang="fi-FI" dirty="0"/>
              <a:t> </a:t>
            </a:r>
            <a:r>
              <a:rPr lang="fi-FI" dirty="0" err="1"/>
              <a:t>placering</a:t>
            </a:r>
            <a:r>
              <a:rPr lang="fi-FI" dirty="0"/>
              <a:t> </a:t>
            </a: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/>
              <a:t>samarbetet</a:t>
            </a:r>
            <a:r>
              <a:rPr lang="fi-FI" dirty="0"/>
              <a:t> </a:t>
            </a:r>
            <a:r>
              <a:rPr lang="fi-FI" dirty="0" err="1"/>
              <a:t>vanligtvis</a:t>
            </a:r>
            <a:r>
              <a:rPr lang="fi-FI" dirty="0"/>
              <a:t> </a:t>
            </a:r>
            <a:r>
              <a:rPr lang="fi-FI" dirty="0" err="1"/>
              <a:t>fortsättas</a:t>
            </a:r>
            <a:r>
              <a:rPr lang="fi-FI" dirty="0"/>
              <a:t>, </a:t>
            </a:r>
            <a:r>
              <a:rPr lang="fi-FI" dirty="0" err="1"/>
              <a:t>vilket</a:t>
            </a:r>
            <a:r>
              <a:rPr lang="fi-FI" dirty="0"/>
              <a:t> </a:t>
            </a:r>
            <a:r>
              <a:rPr lang="fi-FI" dirty="0" err="1"/>
              <a:t>sällan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fallet</a:t>
            </a:r>
            <a:r>
              <a:rPr lang="fi-FI" dirty="0"/>
              <a:t> </a:t>
            </a:r>
            <a:r>
              <a:rPr lang="fi-FI" dirty="0" err="1"/>
              <a:t>efter</a:t>
            </a:r>
            <a:r>
              <a:rPr lang="fi-FI" dirty="0"/>
              <a:t> en </a:t>
            </a:r>
            <a:r>
              <a:rPr lang="fi-FI" dirty="0" err="1"/>
              <a:t>bråds-kande</a:t>
            </a:r>
            <a:r>
              <a:rPr lang="fi-FI" dirty="0"/>
              <a:t> </a:t>
            </a:r>
            <a:r>
              <a:rPr lang="fi-FI" dirty="0" err="1"/>
              <a:t>placering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familjen</a:t>
            </a:r>
            <a:r>
              <a:rPr lang="fi-FI" dirty="0"/>
              <a:t> </a:t>
            </a:r>
            <a:r>
              <a:rPr lang="fi-FI" dirty="0" err="1"/>
              <a:t>upplever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en </a:t>
            </a:r>
            <a:r>
              <a:rPr lang="fi-FI" dirty="0" err="1"/>
              <a:t>mycket</a:t>
            </a:r>
            <a:r>
              <a:rPr lang="fi-FI" dirty="0"/>
              <a:t> </a:t>
            </a:r>
            <a:r>
              <a:rPr lang="fi-FI" dirty="0" err="1"/>
              <a:t>tung</a:t>
            </a:r>
            <a:r>
              <a:rPr lang="fi-FI" dirty="0"/>
              <a:t> </a:t>
            </a:r>
            <a:r>
              <a:rPr lang="fi-FI" dirty="0" err="1"/>
              <a:t>erfarenhet</a:t>
            </a:r>
            <a:r>
              <a:rPr lang="fi-FI" dirty="0"/>
              <a:t>. </a:t>
            </a: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95152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/>
              <a:t>BSL 37 b §: </a:t>
            </a:r>
            <a:r>
              <a:rPr lang="fi-FI" sz="3600" dirty="0" err="1"/>
              <a:t>Brådskande</a:t>
            </a:r>
            <a:r>
              <a:rPr lang="fi-FI" sz="3600" dirty="0"/>
              <a:t> </a:t>
            </a:r>
            <a:r>
              <a:rPr lang="fi-FI" sz="3600" dirty="0" err="1"/>
              <a:t>stödåtgärder</a:t>
            </a:r>
            <a:r>
              <a:rPr lang="fi-FI" sz="3600" dirty="0"/>
              <a:t> </a:t>
            </a:r>
            <a:r>
              <a:rPr lang="fi-FI" sz="3600" dirty="0" err="1"/>
              <a:t>inom</a:t>
            </a:r>
            <a:r>
              <a:rPr lang="fi-FI" sz="3600" dirty="0"/>
              <a:t> </a:t>
            </a:r>
            <a:r>
              <a:rPr lang="fi-FI" sz="3600" dirty="0" err="1"/>
              <a:t>öppenvår</a:t>
            </a:r>
            <a:r>
              <a:rPr lang="fi-FI" sz="3600" dirty="0"/>
              <a:t>-			    </a:t>
            </a:r>
            <a:r>
              <a:rPr lang="fi-FI" sz="3600" dirty="0" err="1"/>
              <a:t>den</a:t>
            </a:r>
            <a:r>
              <a:rPr lang="fi-FI" sz="3600" dirty="0"/>
              <a:t>; ”</a:t>
            </a:r>
            <a:r>
              <a:rPr lang="fi-FI" sz="3600" dirty="0" err="1"/>
              <a:t>brådskande</a:t>
            </a:r>
            <a:r>
              <a:rPr lang="fi-FI" sz="3600" dirty="0"/>
              <a:t> </a:t>
            </a:r>
            <a:r>
              <a:rPr lang="fi-FI" sz="3600" dirty="0" err="1"/>
              <a:t>service</a:t>
            </a:r>
            <a:r>
              <a:rPr lang="fi-FI" sz="3600" dirty="0"/>
              <a:t>”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”</a:t>
            </a:r>
            <a:r>
              <a:rPr lang="fi-FI" dirty="0" err="1"/>
              <a:t>Om</a:t>
            </a:r>
            <a:r>
              <a:rPr lang="fi-FI" dirty="0"/>
              <a:t> ett </a:t>
            </a:r>
            <a:r>
              <a:rPr lang="fi-FI" dirty="0" err="1"/>
              <a:t>barn</a:t>
            </a:r>
            <a:r>
              <a:rPr lang="fi-FI" dirty="0"/>
              <a:t> av </a:t>
            </a:r>
            <a:r>
              <a:rPr lang="fi-FI" dirty="0" err="1"/>
              <a:t>skäl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anges</a:t>
            </a:r>
            <a:r>
              <a:rPr lang="fi-FI" dirty="0"/>
              <a:t> i 40 § </a:t>
            </a:r>
            <a:r>
              <a:rPr lang="fi-FI" dirty="0" err="1"/>
              <a:t>behöver</a:t>
            </a:r>
            <a:r>
              <a:rPr lang="fi-FI" dirty="0"/>
              <a:t> </a:t>
            </a:r>
            <a:r>
              <a:rPr lang="fi-FI" dirty="0" err="1"/>
              <a:t>brådskande</a:t>
            </a:r>
            <a:r>
              <a:rPr lang="fi-FI" dirty="0"/>
              <a:t> </a:t>
            </a:r>
            <a:r>
              <a:rPr lang="fi-FI" dirty="0" err="1"/>
              <a:t>hjälp</a:t>
            </a:r>
            <a:r>
              <a:rPr lang="fi-FI" dirty="0"/>
              <a:t>, </a:t>
            </a: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/>
              <a:t>stödåtgärder</a:t>
            </a:r>
            <a:r>
              <a:rPr lang="fi-FI" dirty="0"/>
              <a:t> </a:t>
            </a:r>
            <a:r>
              <a:rPr lang="fi-FI" dirty="0" err="1"/>
              <a:t>inom</a:t>
            </a:r>
            <a:r>
              <a:rPr lang="fi-FI" dirty="0"/>
              <a:t> </a:t>
            </a:r>
            <a:r>
              <a:rPr lang="fi-FI" dirty="0" err="1"/>
              <a:t>öppenvården</a:t>
            </a:r>
            <a:r>
              <a:rPr lang="fi-FI" dirty="0"/>
              <a:t> </a:t>
            </a:r>
            <a:r>
              <a:rPr lang="fi-FI" dirty="0" err="1"/>
              <a:t>enligt</a:t>
            </a:r>
            <a:r>
              <a:rPr lang="fi-FI" dirty="0"/>
              <a:t> 7 </a:t>
            </a:r>
            <a:r>
              <a:rPr lang="fi-FI" dirty="0" err="1"/>
              <a:t>kap</a:t>
            </a:r>
            <a:r>
              <a:rPr lang="fi-FI" dirty="0"/>
              <a:t>. </a:t>
            </a:r>
            <a:r>
              <a:rPr lang="fi-FI" dirty="0" err="1"/>
              <a:t>ordnas</a:t>
            </a:r>
            <a:r>
              <a:rPr lang="fi-FI" dirty="0"/>
              <a:t> </a:t>
            </a:r>
            <a:r>
              <a:rPr lang="fi-FI" dirty="0" err="1"/>
              <a:t>förutsatt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stödåtgärderna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>
                <a:solidFill>
                  <a:srgbClr val="FF0000"/>
                </a:solidFill>
              </a:rPr>
              <a:t>lämpliga</a:t>
            </a:r>
            <a:r>
              <a:rPr lang="fi-FI" dirty="0">
                <a:solidFill>
                  <a:srgbClr val="FF0000"/>
                </a:solidFill>
              </a:rPr>
              <a:t>, </a:t>
            </a:r>
            <a:r>
              <a:rPr lang="fi-FI" dirty="0" err="1">
                <a:solidFill>
                  <a:srgbClr val="FF0000"/>
                </a:solidFill>
              </a:rPr>
              <a:t>möjliga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och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tillräckliga</a:t>
            </a:r>
            <a:r>
              <a:rPr lang="fi-FI" dirty="0">
                <a:solidFill>
                  <a:srgbClr val="FF0000"/>
                </a:solidFill>
              </a:rPr>
              <a:t> för </a:t>
            </a:r>
            <a:r>
              <a:rPr lang="fi-FI" dirty="0" err="1">
                <a:solidFill>
                  <a:srgbClr val="FF0000"/>
                </a:solidFill>
              </a:rPr>
              <a:t>att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tillhanda-hålla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omsorg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som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är</a:t>
            </a:r>
            <a:r>
              <a:rPr lang="fi-FI" dirty="0">
                <a:solidFill>
                  <a:srgbClr val="FF0000"/>
                </a:solidFill>
              </a:rPr>
              <a:t> i </a:t>
            </a:r>
            <a:r>
              <a:rPr lang="fi-FI" dirty="0" err="1">
                <a:solidFill>
                  <a:srgbClr val="FF0000"/>
                </a:solidFill>
              </a:rPr>
              <a:t>enlighet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med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barnets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bästa</a:t>
            </a:r>
            <a:r>
              <a:rPr lang="fi-FI" dirty="0"/>
              <a:t>.”</a:t>
            </a:r>
          </a:p>
          <a:p>
            <a:r>
              <a:rPr lang="fi-FI" dirty="0" err="1"/>
              <a:t>Placering</a:t>
            </a:r>
            <a:r>
              <a:rPr lang="fi-FI" dirty="0"/>
              <a:t> </a:t>
            </a:r>
            <a:r>
              <a:rPr lang="fi-FI" dirty="0" err="1"/>
              <a:t>inom</a:t>
            </a:r>
            <a:r>
              <a:rPr lang="fi-FI" dirty="0"/>
              <a:t> </a:t>
            </a:r>
            <a:r>
              <a:rPr lang="fi-FI" dirty="0" err="1"/>
              <a:t>öppenvård</a:t>
            </a:r>
            <a:r>
              <a:rPr lang="fi-FI" dirty="0"/>
              <a:t> </a:t>
            </a: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/>
              <a:t>användas</a:t>
            </a:r>
            <a:r>
              <a:rPr lang="fi-FI" dirty="0"/>
              <a:t> i </a:t>
            </a:r>
            <a:r>
              <a:rPr lang="fi-FI" dirty="0" err="1"/>
              <a:t>stället</a:t>
            </a:r>
            <a:r>
              <a:rPr lang="fi-FI" dirty="0"/>
              <a:t> för </a:t>
            </a:r>
            <a:r>
              <a:rPr lang="fi-FI" dirty="0" err="1"/>
              <a:t>brådskande</a:t>
            </a:r>
            <a:r>
              <a:rPr lang="fi-FI" dirty="0"/>
              <a:t> </a:t>
            </a:r>
            <a:r>
              <a:rPr lang="fi-FI" dirty="0" err="1"/>
              <a:t>placering</a:t>
            </a:r>
            <a:r>
              <a:rPr lang="fi-FI" dirty="0"/>
              <a:t>,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en </a:t>
            </a:r>
            <a:r>
              <a:rPr lang="fi-FI" dirty="0" err="1"/>
              <a:t>tillräcklig</a:t>
            </a:r>
            <a:r>
              <a:rPr lang="fi-FI" dirty="0"/>
              <a:t> </a:t>
            </a:r>
            <a:r>
              <a:rPr lang="fi-FI" dirty="0" err="1"/>
              <a:t>åtgärd</a:t>
            </a:r>
            <a:r>
              <a:rPr lang="fi-FI" dirty="0"/>
              <a:t> för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trygga</a:t>
            </a:r>
            <a:r>
              <a:rPr lang="fi-FI" dirty="0"/>
              <a:t> </a:t>
            </a:r>
            <a:r>
              <a:rPr lang="fi-FI" dirty="0" err="1"/>
              <a:t>barnets</a:t>
            </a:r>
            <a:r>
              <a:rPr lang="fi-FI" dirty="0"/>
              <a:t> </a:t>
            </a:r>
            <a:r>
              <a:rPr lang="fi-FI" dirty="0" err="1"/>
              <a:t>hälsa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utveckling</a:t>
            </a:r>
            <a:r>
              <a:rPr lang="fi-FI" dirty="0"/>
              <a:t>. </a:t>
            </a:r>
            <a:r>
              <a:rPr lang="fi-FI" dirty="0" err="1"/>
              <a:t>Även</a:t>
            </a:r>
            <a:r>
              <a:rPr lang="fi-FI" dirty="0"/>
              <a:t> </a:t>
            </a:r>
            <a:r>
              <a:rPr lang="fi-FI" dirty="0" err="1"/>
              <a:t>andra</a:t>
            </a:r>
            <a:r>
              <a:rPr lang="fi-FI" dirty="0"/>
              <a:t> </a:t>
            </a:r>
            <a:r>
              <a:rPr lang="fi-FI" dirty="0" err="1"/>
              <a:t>öppenvårdsåtgärder</a:t>
            </a:r>
            <a:r>
              <a:rPr lang="fi-FI" dirty="0"/>
              <a:t> </a:t>
            </a: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samma</a:t>
            </a:r>
            <a:r>
              <a:rPr lang="fi-FI" dirty="0"/>
              <a:t> </a:t>
            </a:r>
            <a:r>
              <a:rPr lang="fi-FI" dirty="0" err="1"/>
              <a:t>villkor</a:t>
            </a:r>
            <a:r>
              <a:rPr lang="fi-FI" dirty="0"/>
              <a:t> </a:t>
            </a:r>
            <a:r>
              <a:rPr lang="fi-FI" dirty="0" err="1"/>
              <a:t>användas</a:t>
            </a:r>
            <a:r>
              <a:rPr lang="fi-FI" dirty="0"/>
              <a:t> i </a:t>
            </a:r>
            <a:r>
              <a:rPr lang="fi-FI" dirty="0" err="1"/>
              <a:t>stället</a:t>
            </a:r>
            <a:r>
              <a:rPr lang="fi-FI" dirty="0"/>
              <a:t> för </a:t>
            </a:r>
            <a:r>
              <a:rPr lang="fi-FI" dirty="0" err="1"/>
              <a:t>brådskande</a:t>
            </a:r>
            <a:r>
              <a:rPr lang="fi-FI" dirty="0"/>
              <a:t> </a:t>
            </a:r>
            <a:r>
              <a:rPr lang="fi-FI" dirty="0" err="1"/>
              <a:t>placering</a:t>
            </a:r>
            <a:r>
              <a:rPr lang="fi-FI"/>
              <a:t>.</a:t>
            </a:r>
            <a:endParaRPr lang="fi-FI" dirty="0"/>
          </a:p>
          <a:p>
            <a:r>
              <a:rPr lang="fi-FI" dirty="0"/>
              <a:t>En </a:t>
            </a:r>
            <a:r>
              <a:rPr lang="fi-FI" dirty="0" err="1"/>
              <a:t>öppenvårdsplacering</a:t>
            </a:r>
            <a:r>
              <a:rPr lang="fi-FI" dirty="0"/>
              <a:t> – </a:t>
            </a:r>
            <a:r>
              <a:rPr lang="fi-FI" dirty="0" err="1"/>
              <a:t>som</a:t>
            </a:r>
            <a:r>
              <a:rPr lang="fi-FI" dirty="0"/>
              <a:t> alla </a:t>
            </a:r>
            <a:r>
              <a:rPr lang="fi-FI" dirty="0" err="1"/>
              <a:t>öppenvårdsåtgärder</a:t>
            </a:r>
            <a:r>
              <a:rPr lang="fi-FI" dirty="0"/>
              <a:t> – </a:t>
            </a:r>
            <a:r>
              <a:rPr lang="fi-FI" dirty="0" err="1"/>
              <a:t>förutsätter</a:t>
            </a:r>
            <a:r>
              <a:rPr lang="fi-FI" dirty="0"/>
              <a:t> </a:t>
            </a:r>
            <a:r>
              <a:rPr lang="fi-FI" dirty="0" err="1"/>
              <a:t>alltid</a:t>
            </a:r>
            <a:r>
              <a:rPr lang="fi-FI" dirty="0"/>
              <a:t> </a:t>
            </a:r>
            <a:r>
              <a:rPr lang="fi-FI" dirty="0" err="1"/>
              <a:t>samtycke</a:t>
            </a:r>
            <a:r>
              <a:rPr lang="fi-FI" dirty="0"/>
              <a:t> av alla </a:t>
            </a:r>
            <a:r>
              <a:rPr lang="fi-FI" dirty="0" err="1"/>
              <a:t>parter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talerätt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går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avbrytas</a:t>
            </a:r>
            <a:r>
              <a:rPr lang="fi-FI" dirty="0"/>
              <a:t> </a:t>
            </a:r>
            <a:r>
              <a:rPr lang="fi-FI" dirty="0" err="1"/>
              <a:t>omedelbart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någon</a:t>
            </a:r>
            <a:r>
              <a:rPr lang="fi-FI" dirty="0"/>
              <a:t> </a:t>
            </a:r>
            <a:r>
              <a:rPr lang="fi-FI" dirty="0" err="1"/>
              <a:t>ändrar</a:t>
            </a:r>
            <a:r>
              <a:rPr lang="fi-FI" dirty="0"/>
              <a:t> </a:t>
            </a:r>
            <a:r>
              <a:rPr lang="fi-FI" dirty="0" err="1"/>
              <a:t>sig</a:t>
            </a:r>
            <a:r>
              <a:rPr lang="fi-FI" dirty="0"/>
              <a:t>. 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535934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De </a:t>
            </a:r>
            <a:r>
              <a:rPr lang="fi-FI" dirty="0" err="1"/>
              <a:t>största</a:t>
            </a:r>
            <a:r>
              <a:rPr lang="fi-FI" dirty="0"/>
              <a:t> </a:t>
            </a:r>
            <a:r>
              <a:rPr lang="fi-FI" dirty="0" err="1"/>
              <a:t>utmaningarna</a:t>
            </a:r>
            <a:r>
              <a:rPr lang="fi-FI" dirty="0"/>
              <a:t>: </a:t>
            </a:r>
            <a:r>
              <a:rPr lang="fi-FI" dirty="0" err="1"/>
              <a:t>ökat</a:t>
            </a:r>
            <a:r>
              <a:rPr lang="fi-FI" dirty="0"/>
              <a:t> </a:t>
            </a:r>
            <a:r>
              <a:rPr lang="fi-FI" dirty="0" err="1"/>
              <a:t>samarbete</a:t>
            </a:r>
            <a:r>
              <a:rPr lang="fi-FI" dirty="0"/>
              <a:t> 			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informationsutbyte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err="1"/>
              <a:t>Klientlag</a:t>
            </a:r>
            <a:r>
              <a:rPr lang="fi-FI" dirty="0"/>
              <a:t> 20.1 §: </a:t>
            </a:r>
            <a:r>
              <a:rPr lang="fi-FI" b="1" dirty="0" err="1"/>
              <a:t>Socialvårdsmyndighetens</a:t>
            </a:r>
            <a:r>
              <a:rPr lang="fi-FI" b="1" dirty="0"/>
              <a:t> </a:t>
            </a:r>
            <a:r>
              <a:rPr lang="fi-FI" b="1" dirty="0" err="1"/>
              <a:t>rätt</a:t>
            </a:r>
            <a:r>
              <a:rPr lang="fi-FI" b="1" dirty="0"/>
              <a:t> </a:t>
            </a:r>
            <a:r>
              <a:rPr lang="fi-FI" b="1" dirty="0" err="1"/>
              <a:t>att</a:t>
            </a:r>
            <a:r>
              <a:rPr lang="fi-FI" b="1" dirty="0"/>
              <a:t> </a:t>
            </a:r>
            <a:r>
              <a:rPr lang="fi-FI" b="1" dirty="0" err="1"/>
              <a:t>få</a:t>
            </a:r>
            <a:r>
              <a:rPr lang="fi-FI" b="1" dirty="0"/>
              <a:t> </a:t>
            </a:r>
            <a:r>
              <a:rPr lang="fi-FI" b="1" dirty="0" err="1"/>
              <a:t>sekretessbelagda</a:t>
            </a:r>
            <a:r>
              <a:rPr lang="fi-FI" b="1" dirty="0"/>
              <a:t> </a:t>
            </a:r>
            <a:r>
              <a:rPr lang="fi-FI" b="1" dirty="0" err="1"/>
              <a:t>uppgifter</a:t>
            </a:r>
            <a:r>
              <a:rPr lang="fi-FI" b="1" dirty="0"/>
              <a:t> </a:t>
            </a:r>
            <a:r>
              <a:rPr lang="fi-FI" b="1" dirty="0" err="1"/>
              <a:t>och</a:t>
            </a:r>
            <a:r>
              <a:rPr lang="fi-FI" b="1" dirty="0"/>
              <a:t> </a:t>
            </a:r>
            <a:r>
              <a:rPr lang="fi-FI" b="1" dirty="0" err="1"/>
              <a:t>handräckning</a:t>
            </a:r>
            <a:r>
              <a:rPr lang="fi-FI" dirty="0"/>
              <a:t>. – </a:t>
            </a:r>
            <a:r>
              <a:rPr lang="fi-FI" dirty="0" err="1"/>
              <a:t>Statliga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kommunala</a:t>
            </a:r>
            <a:r>
              <a:rPr lang="fi-FI" dirty="0"/>
              <a:t> </a:t>
            </a:r>
            <a:r>
              <a:rPr lang="fi-FI" dirty="0" err="1"/>
              <a:t>myndigheter</a:t>
            </a:r>
            <a:r>
              <a:rPr lang="fi-FI" dirty="0"/>
              <a:t> </a:t>
            </a:r>
            <a:r>
              <a:rPr lang="fi-FI" dirty="0" err="1"/>
              <a:t>samt</a:t>
            </a:r>
            <a:r>
              <a:rPr lang="fi-FI" dirty="0"/>
              <a:t> </a:t>
            </a:r>
            <a:r>
              <a:rPr lang="fi-FI" dirty="0" err="1"/>
              <a:t>andra</a:t>
            </a:r>
            <a:r>
              <a:rPr lang="fi-FI" dirty="0"/>
              <a:t> </a:t>
            </a:r>
            <a:r>
              <a:rPr lang="fi-FI" dirty="0" err="1"/>
              <a:t>offentligrättsliga</a:t>
            </a:r>
            <a:r>
              <a:rPr lang="fi-FI" dirty="0"/>
              <a:t> </a:t>
            </a:r>
            <a:r>
              <a:rPr lang="fi-FI" dirty="0" err="1"/>
              <a:t>samfund</a:t>
            </a:r>
            <a:r>
              <a:rPr lang="fi-FI" dirty="0"/>
              <a:t>, </a:t>
            </a:r>
            <a:r>
              <a:rPr lang="fi-FI" dirty="0" err="1"/>
              <a:t>folkpensionsanstalten</a:t>
            </a:r>
            <a:r>
              <a:rPr lang="fi-FI" dirty="0"/>
              <a:t>, </a:t>
            </a:r>
            <a:r>
              <a:rPr lang="fi-FI" dirty="0" err="1"/>
              <a:t>pensionsskydds-centralen</a:t>
            </a:r>
            <a:r>
              <a:rPr lang="fi-FI" dirty="0"/>
              <a:t>, </a:t>
            </a:r>
            <a:r>
              <a:rPr lang="fi-FI" dirty="0" err="1"/>
              <a:t>pensionsstiftelser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andra</a:t>
            </a:r>
            <a:r>
              <a:rPr lang="fi-FI" dirty="0"/>
              <a:t> </a:t>
            </a:r>
            <a:r>
              <a:rPr lang="fi-FI" dirty="0" err="1"/>
              <a:t>pensionsanstalter</a:t>
            </a:r>
            <a:r>
              <a:rPr lang="fi-FI" dirty="0"/>
              <a:t>, </a:t>
            </a:r>
            <a:r>
              <a:rPr lang="fi-FI" dirty="0" err="1"/>
              <a:t>försäkringsan-stalter</a:t>
            </a:r>
            <a:r>
              <a:rPr lang="fi-FI" dirty="0"/>
              <a:t>, </a:t>
            </a:r>
            <a:r>
              <a:rPr lang="fi-FI" dirty="0" err="1"/>
              <a:t>utbildningsanordnare</a:t>
            </a:r>
            <a:r>
              <a:rPr lang="fi-FI" dirty="0"/>
              <a:t>, </a:t>
            </a:r>
            <a:r>
              <a:rPr lang="fi-FI" dirty="0" err="1"/>
              <a:t>producenter</a:t>
            </a:r>
            <a:r>
              <a:rPr lang="fi-FI" dirty="0"/>
              <a:t> av </a:t>
            </a:r>
            <a:r>
              <a:rPr lang="fi-FI" dirty="0" err="1"/>
              <a:t>socialservice</a:t>
            </a:r>
            <a:r>
              <a:rPr lang="fi-FI" dirty="0"/>
              <a:t>, </a:t>
            </a:r>
            <a:r>
              <a:rPr lang="fi-FI" dirty="0" err="1"/>
              <a:t>sammanslut-ningar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verksamhetsenheter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bedriver</a:t>
            </a:r>
            <a:r>
              <a:rPr lang="fi-FI" dirty="0"/>
              <a:t> </a:t>
            </a:r>
            <a:r>
              <a:rPr lang="fi-FI" dirty="0" err="1"/>
              <a:t>hälso</a:t>
            </a:r>
            <a:r>
              <a:rPr lang="fi-FI" dirty="0"/>
              <a:t>-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sjukvårdsverk-samhet</a:t>
            </a:r>
            <a:r>
              <a:rPr lang="fi-FI" dirty="0"/>
              <a:t> </a:t>
            </a:r>
            <a:r>
              <a:rPr lang="fi-FI" dirty="0" err="1"/>
              <a:t>samt</a:t>
            </a:r>
            <a:r>
              <a:rPr lang="fi-FI" dirty="0"/>
              <a:t> </a:t>
            </a:r>
            <a:r>
              <a:rPr lang="fi-FI" dirty="0" err="1"/>
              <a:t>yrkesutbildade</a:t>
            </a:r>
            <a:r>
              <a:rPr lang="fi-FI" dirty="0"/>
              <a:t> </a:t>
            </a:r>
            <a:r>
              <a:rPr lang="fi-FI" dirty="0" err="1"/>
              <a:t>personer</a:t>
            </a:r>
            <a:r>
              <a:rPr lang="fi-FI" dirty="0"/>
              <a:t> </a:t>
            </a:r>
            <a:r>
              <a:rPr lang="fi-FI" dirty="0" err="1"/>
              <a:t>inom</a:t>
            </a:r>
            <a:r>
              <a:rPr lang="fi-FI" dirty="0"/>
              <a:t> </a:t>
            </a:r>
            <a:r>
              <a:rPr lang="fi-FI" dirty="0" err="1"/>
              <a:t>hälso</a:t>
            </a:r>
            <a:r>
              <a:rPr lang="fi-FI" dirty="0"/>
              <a:t>-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sjukvården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skyldiga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begäran</a:t>
            </a:r>
            <a:r>
              <a:rPr lang="fi-FI" dirty="0"/>
              <a:t> av en </a:t>
            </a:r>
            <a:r>
              <a:rPr lang="fi-FI" dirty="0" err="1"/>
              <a:t>socialvårdsmyndighet</a:t>
            </a:r>
            <a:r>
              <a:rPr lang="fi-FI" dirty="0"/>
              <a:t> </a:t>
            </a:r>
            <a:r>
              <a:rPr lang="fi-FI" dirty="0" err="1">
                <a:solidFill>
                  <a:srgbClr val="FF0000"/>
                </a:solidFill>
              </a:rPr>
              <a:t>avgiftsfritt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och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utan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hinder</a:t>
            </a:r>
            <a:r>
              <a:rPr lang="fi-FI" dirty="0">
                <a:solidFill>
                  <a:srgbClr val="FF0000"/>
                </a:solidFill>
              </a:rPr>
              <a:t> av </a:t>
            </a:r>
            <a:r>
              <a:rPr lang="fi-FI" dirty="0" err="1">
                <a:solidFill>
                  <a:srgbClr val="FF0000"/>
                </a:solidFill>
              </a:rPr>
              <a:t>sekretessbestämmelserna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lämna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till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denna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sådana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uppgifter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och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utredningar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som</a:t>
            </a:r>
            <a:r>
              <a:rPr lang="fi-FI" dirty="0">
                <a:solidFill>
                  <a:srgbClr val="FF0000"/>
                </a:solidFill>
              </a:rPr>
              <a:t> de </a:t>
            </a:r>
            <a:r>
              <a:rPr lang="fi-FI" dirty="0" err="1">
                <a:solidFill>
                  <a:srgbClr val="FF0000"/>
                </a:solidFill>
              </a:rPr>
              <a:t>förfogar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över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och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som</a:t>
            </a:r>
            <a:r>
              <a:rPr lang="fi-FI" dirty="0">
                <a:solidFill>
                  <a:srgbClr val="FF0000"/>
                </a:solidFill>
              </a:rPr>
              <a:t> i </a:t>
            </a:r>
            <a:r>
              <a:rPr lang="fi-FI" dirty="0" err="1">
                <a:solidFill>
                  <a:srgbClr val="FF0000"/>
                </a:solidFill>
              </a:rPr>
              <a:t>väsentlig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grad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inverkar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på</a:t>
            </a:r>
            <a:r>
              <a:rPr lang="fi-FI" dirty="0">
                <a:solidFill>
                  <a:srgbClr val="FF0000"/>
                </a:solidFill>
              </a:rPr>
              <a:t> en </a:t>
            </a:r>
            <a:r>
              <a:rPr lang="fi-FI" dirty="0" err="1">
                <a:solidFill>
                  <a:srgbClr val="FF0000"/>
                </a:solidFill>
              </a:rPr>
              <a:t>klientrelation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inom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socialvården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och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som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är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nödvändiga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/>
              <a:t>för </a:t>
            </a:r>
            <a:r>
              <a:rPr lang="fi-FI" dirty="0" err="1"/>
              <a:t>myndigheten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grund</a:t>
            </a:r>
            <a:r>
              <a:rPr lang="fi-FI" dirty="0"/>
              <a:t> av </a:t>
            </a:r>
            <a:r>
              <a:rPr lang="fi-FI" dirty="0" err="1"/>
              <a:t>dess</a:t>
            </a:r>
            <a:r>
              <a:rPr lang="fi-FI" dirty="0"/>
              <a:t> </a:t>
            </a:r>
            <a:r>
              <a:rPr lang="fi-FI" dirty="0" err="1"/>
              <a:t>lagstadgade</a:t>
            </a:r>
            <a:r>
              <a:rPr lang="fi-FI" dirty="0"/>
              <a:t> </a:t>
            </a:r>
            <a:r>
              <a:rPr lang="fi-FI" dirty="0" err="1"/>
              <a:t>uppgifter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utreda</a:t>
            </a:r>
            <a:r>
              <a:rPr lang="fi-FI" dirty="0"/>
              <a:t> </a:t>
            </a:r>
            <a:r>
              <a:rPr lang="fi-FI" dirty="0" err="1"/>
              <a:t>klientens</a:t>
            </a:r>
            <a:r>
              <a:rPr lang="fi-FI" dirty="0"/>
              <a:t> </a:t>
            </a:r>
            <a:r>
              <a:rPr lang="fi-FI" dirty="0" err="1"/>
              <a:t>behov</a:t>
            </a:r>
            <a:r>
              <a:rPr lang="fi-FI" dirty="0"/>
              <a:t> av </a:t>
            </a:r>
            <a:r>
              <a:rPr lang="fi-FI" dirty="0" err="1"/>
              <a:t>socialvård</a:t>
            </a:r>
            <a:r>
              <a:rPr lang="fi-FI" dirty="0"/>
              <a:t>, för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ordna</a:t>
            </a:r>
            <a:r>
              <a:rPr lang="fi-FI" dirty="0"/>
              <a:t> </a:t>
            </a:r>
            <a:r>
              <a:rPr lang="fi-FI" dirty="0" err="1"/>
              <a:t>socialvård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genomföra</a:t>
            </a:r>
            <a:r>
              <a:rPr lang="fi-FI" dirty="0"/>
              <a:t> </a:t>
            </a:r>
            <a:r>
              <a:rPr lang="fi-FI" dirty="0" err="1"/>
              <a:t>därtill</a:t>
            </a:r>
            <a:r>
              <a:rPr lang="fi-FI" dirty="0"/>
              <a:t> </a:t>
            </a:r>
            <a:r>
              <a:rPr lang="fi-FI" dirty="0" err="1"/>
              <a:t>anknutna</a:t>
            </a:r>
            <a:r>
              <a:rPr lang="fi-FI" dirty="0"/>
              <a:t> </a:t>
            </a:r>
            <a:r>
              <a:rPr lang="fi-FI" dirty="0" err="1"/>
              <a:t>åtgärder</a:t>
            </a:r>
            <a:r>
              <a:rPr lang="fi-FI" dirty="0"/>
              <a:t> </a:t>
            </a:r>
            <a:r>
              <a:rPr lang="fi-FI" dirty="0" err="1"/>
              <a:t>samt</a:t>
            </a:r>
            <a:r>
              <a:rPr lang="fi-FI" dirty="0"/>
              <a:t> för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kontrollera</a:t>
            </a:r>
            <a:r>
              <a:rPr lang="fi-FI" dirty="0"/>
              <a:t> </a:t>
            </a:r>
            <a:r>
              <a:rPr lang="fi-FI" dirty="0" err="1"/>
              <a:t>uppgifter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lämnats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myndigheten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1176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  De </a:t>
            </a:r>
            <a:r>
              <a:rPr lang="fi-FI" dirty="0" err="1"/>
              <a:t>centrala</a:t>
            </a:r>
            <a:r>
              <a:rPr lang="fi-FI" dirty="0"/>
              <a:t> </a:t>
            </a:r>
            <a:r>
              <a:rPr lang="fi-FI" dirty="0" err="1"/>
              <a:t>målsättningarna</a:t>
            </a:r>
            <a:r>
              <a:rPr lang="fi-FI" dirty="0"/>
              <a:t> av </a:t>
            </a:r>
            <a:r>
              <a:rPr lang="fi-FI" dirty="0" err="1"/>
              <a:t>reformen</a:t>
            </a:r>
            <a:r>
              <a:rPr lang="fi-FI" dirty="0"/>
              <a:t> 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sz="3200" dirty="0" err="1"/>
              <a:t>Individernas</a:t>
            </a:r>
            <a:r>
              <a:rPr lang="fi-FI" sz="3200" dirty="0"/>
              <a:t> </a:t>
            </a:r>
            <a:r>
              <a:rPr lang="fi-FI" sz="3200" dirty="0" err="1"/>
              <a:t>och</a:t>
            </a:r>
            <a:r>
              <a:rPr lang="fi-FI" sz="3200" dirty="0"/>
              <a:t> </a:t>
            </a:r>
            <a:r>
              <a:rPr lang="fi-FI" sz="3200" dirty="0" err="1"/>
              <a:t>familjernas</a:t>
            </a:r>
            <a:r>
              <a:rPr lang="fi-FI" sz="3200" dirty="0"/>
              <a:t> </a:t>
            </a:r>
            <a:r>
              <a:rPr lang="fi-FI" sz="3200" dirty="0" err="1"/>
              <a:t>behov</a:t>
            </a:r>
            <a:r>
              <a:rPr lang="fi-FI" sz="3200" dirty="0"/>
              <a:t> </a:t>
            </a:r>
            <a:r>
              <a:rPr lang="fi-FI" sz="3200" dirty="0" err="1"/>
              <a:t>som</a:t>
            </a:r>
            <a:r>
              <a:rPr lang="fi-FI" sz="3200" dirty="0"/>
              <a:t> </a:t>
            </a:r>
            <a:r>
              <a:rPr lang="fi-FI" sz="3200" dirty="0" err="1"/>
              <a:t>utgångspunkt</a:t>
            </a:r>
            <a:r>
              <a:rPr lang="fi-FI" sz="3200" dirty="0"/>
              <a:t> - i </a:t>
            </a:r>
            <a:r>
              <a:rPr lang="fi-FI" sz="3200" dirty="0" err="1"/>
              <a:t>stället</a:t>
            </a:r>
            <a:r>
              <a:rPr lang="fi-FI" sz="3200" dirty="0"/>
              <a:t> för </a:t>
            </a:r>
            <a:r>
              <a:rPr lang="fi-FI" sz="3200" dirty="0" err="1"/>
              <a:t>det</a:t>
            </a:r>
            <a:r>
              <a:rPr lang="fi-FI" sz="3200" dirty="0"/>
              <a:t> </a:t>
            </a:r>
            <a:r>
              <a:rPr lang="fi-FI" sz="3200" dirty="0" err="1"/>
              <a:t>systemcentrerade</a:t>
            </a:r>
            <a:r>
              <a:rPr lang="fi-FI" sz="3200" dirty="0"/>
              <a:t> </a:t>
            </a:r>
            <a:r>
              <a:rPr lang="fi-FI" sz="3200" dirty="0" err="1"/>
              <a:t>tillvägagångssättet</a:t>
            </a:r>
            <a:endParaRPr lang="fi-FI" sz="3200" dirty="0"/>
          </a:p>
          <a:p>
            <a:r>
              <a:rPr lang="fi-FI" sz="3200" dirty="0" err="1"/>
              <a:t>Servicehelheter</a:t>
            </a:r>
            <a:r>
              <a:rPr lang="fi-FI" sz="3200" dirty="0"/>
              <a:t> </a:t>
            </a:r>
            <a:r>
              <a:rPr lang="fi-FI" sz="3200" dirty="0" err="1"/>
              <a:t>bör</a:t>
            </a:r>
            <a:r>
              <a:rPr lang="fi-FI" sz="3200" dirty="0"/>
              <a:t> </a:t>
            </a:r>
            <a:r>
              <a:rPr lang="fi-FI" sz="3200" dirty="0" err="1"/>
              <a:t>bildas</a:t>
            </a:r>
            <a:r>
              <a:rPr lang="fi-FI" sz="3200" dirty="0"/>
              <a:t> </a:t>
            </a:r>
            <a:r>
              <a:rPr lang="fi-FI" sz="3200" dirty="0" err="1"/>
              <a:t>utifrån</a:t>
            </a:r>
            <a:r>
              <a:rPr lang="fi-FI" sz="3200" dirty="0"/>
              <a:t> </a:t>
            </a:r>
            <a:r>
              <a:rPr lang="fi-FI" sz="3200" dirty="0" err="1"/>
              <a:t>klienternas</a:t>
            </a:r>
            <a:r>
              <a:rPr lang="fi-FI" sz="3200" dirty="0"/>
              <a:t> </a:t>
            </a:r>
            <a:r>
              <a:rPr lang="fi-FI" sz="3200" dirty="0" err="1"/>
              <a:t>behov</a:t>
            </a:r>
            <a:endParaRPr lang="fi-FI" sz="3200" dirty="0"/>
          </a:p>
          <a:p>
            <a:r>
              <a:rPr lang="fi-FI" sz="3200" dirty="0" err="1"/>
              <a:t>Socialvården</a:t>
            </a:r>
            <a:r>
              <a:rPr lang="fi-FI" sz="3200" dirty="0"/>
              <a:t> </a:t>
            </a:r>
            <a:r>
              <a:rPr lang="fi-FI" sz="3200" dirty="0" err="1"/>
              <a:t>bör</a:t>
            </a:r>
            <a:r>
              <a:rPr lang="fi-FI" sz="3200" dirty="0"/>
              <a:t> </a:t>
            </a:r>
            <a:r>
              <a:rPr lang="fi-FI" sz="3200" dirty="0" err="1"/>
              <a:t>stärkas</a:t>
            </a:r>
            <a:r>
              <a:rPr lang="fi-FI" sz="3200" dirty="0"/>
              <a:t> i </a:t>
            </a:r>
            <a:r>
              <a:rPr lang="fi-FI" sz="3200" dirty="0" err="1"/>
              <a:t>människornas</a:t>
            </a:r>
            <a:r>
              <a:rPr lang="fi-FI" sz="3200" dirty="0"/>
              <a:t> </a:t>
            </a:r>
            <a:r>
              <a:rPr lang="fi-FI" sz="3200" dirty="0" err="1"/>
              <a:t>egna</a:t>
            </a:r>
            <a:r>
              <a:rPr lang="fi-FI" sz="3200" dirty="0"/>
              <a:t> </a:t>
            </a:r>
            <a:r>
              <a:rPr lang="fi-FI" sz="3200" dirty="0" err="1"/>
              <a:t>vardagsmiljöer</a:t>
            </a:r>
            <a:r>
              <a:rPr lang="fi-FI" sz="3200" dirty="0"/>
              <a:t> </a:t>
            </a:r>
            <a:r>
              <a:rPr lang="fi-FI" sz="3200" dirty="0" err="1"/>
              <a:t>och</a:t>
            </a:r>
            <a:r>
              <a:rPr lang="fi-FI" sz="3200" dirty="0"/>
              <a:t> </a:t>
            </a:r>
            <a:r>
              <a:rPr lang="fi-FI" sz="3200" dirty="0" err="1"/>
              <a:t>med</a:t>
            </a:r>
            <a:r>
              <a:rPr lang="fi-FI" sz="3200" dirty="0"/>
              <a:t> </a:t>
            </a:r>
            <a:r>
              <a:rPr lang="fi-FI" sz="3200" dirty="0" err="1"/>
              <a:t>speciell</a:t>
            </a:r>
            <a:r>
              <a:rPr lang="fi-FI" sz="3200" dirty="0"/>
              <a:t> </a:t>
            </a:r>
            <a:r>
              <a:rPr lang="fi-FI" sz="3200" dirty="0" err="1"/>
              <a:t>tyngdpunkt</a:t>
            </a:r>
            <a:r>
              <a:rPr lang="fi-FI" sz="3200" dirty="0"/>
              <a:t> i </a:t>
            </a:r>
            <a:r>
              <a:rPr lang="fi-FI" sz="3200" dirty="0" err="1"/>
              <a:t>service</a:t>
            </a:r>
            <a:r>
              <a:rPr lang="fi-FI" sz="3200" dirty="0"/>
              <a:t> </a:t>
            </a:r>
            <a:r>
              <a:rPr lang="fi-FI" sz="3200" dirty="0" err="1"/>
              <a:t>som</a:t>
            </a:r>
            <a:r>
              <a:rPr lang="fi-FI" sz="3200" dirty="0"/>
              <a:t> ges i </a:t>
            </a:r>
            <a:r>
              <a:rPr lang="fi-FI" sz="3200" dirty="0" err="1"/>
              <a:t>hemmet</a:t>
            </a:r>
            <a:endParaRPr lang="fi-FI" sz="3200" dirty="0"/>
          </a:p>
          <a:p>
            <a:r>
              <a:rPr lang="fi-FI" sz="3200" dirty="0" err="1"/>
              <a:t>Integration</a:t>
            </a:r>
            <a:r>
              <a:rPr lang="fi-FI" sz="3200" dirty="0"/>
              <a:t> </a:t>
            </a:r>
            <a:r>
              <a:rPr lang="fi-FI" sz="3200" dirty="0" err="1"/>
              <a:t>och</a:t>
            </a:r>
            <a:r>
              <a:rPr lang="fi-FI" sz="3200" dirty="0"/>
              <a:t> </a:t>
            </a:r>
            <a:r>
              <a:rPr lang="fi-FI" sz="3200" dirty="0" err="1"/>
              <a:t>tätt</a:t>
            </a:r>
            <a:r>
              <a:rPr lang="fi-FI" sz="3200" dirty="0"/>
              <a:t> </a:t>
            </a:r>
            <a:r>
              <a:rPr lang="fi-FI" sz="3200" dirty="0" err="1"/>
              <a:t>samarbete</a:t>
            </a:r>
            <a:r>
              <a:rPr lang="fi-FI" sz="3200" dirty="0"/>
              <a:t> </a:t>
            </a:r>
            <a:r>
              <a:rPr lang="fi-FI" sz="3200" dirty="0" err="1"/>
              <a:t>med</a:t>
            </a:r>
            <a:r>
              <a:rPr lang="fi-FI" sz="3200" dirty="0"/>
              <a:t> </a:t>
            </a:r>
            <a:r>
              <a:rPr lang="fi-FI" sz="3200" dirty="0" err="1"/>
              <a:t>hälsovården</a:t>
            </a:r>
            <a:endParaRPr lang="fi-FI" sz="3200" dirty="0"/>
          </a:p>
          <a:p>
            <a:r>
              <a:rPr lang="fi-FI" sz="3200" dirty="0" err="1"/>
              <a:t>Allt</a:t>
            </a:r>
            <a:r>
              <a:rPr lang="fi-FI" sz="3200" dirty="0"/>
              <a:t> </a:t>
            </a:r>
            <a:r>
              <a:rPr lang="fi-FI" sz="3200" dirty="0" err="1"/>
              <a:t>efter</a:t>
            </a:r>
            <a:r>
              <a:rPr lang="fi-FI" sz="3200" dirty="0"/>
              <a:t> </a:t>
            </a:r>
            <a:r>
              <a:rPr lang="fi-FI" sz="3200" dirty="0" err="1"/>
              <a:t>klientens</a:t>
            </a:r>
            <a:r>
              <a:rPr lang="fi-FI" sz="3200" dirty="0"/>
              <a:t> </a:t>
            </a:r>
            <a:r>
              <a:rPr lang="fi-FI" sz="3200" dirty="0" err="1"/>
              <a:t>behov</a:t>
            </a:r>
            <a:r>
              <a:rPr lang="fi-FI" sz="3200" dirty="0"/>
              <a:t> ett </a:t>
            </a:r>
            <a:r>
              <a:rPr lang="fi-FI" sz="3200" dirty="0" err="1"/>
              <a:t>starkt</a:t>
            </a:r>
            <a:r>
              <a:rPr lang="fi-FI" sz="3200" dirty="0"/>
              <a:t> </a:t>
            </a:r>
            <a:r>
              <a:rPr lang="fi-FI" sz="3200" dirty="0" err="1"/>
              <a:t>samarbete</a:t>
            </a:r>
            <a:r>
              <a:rPr lang="fi-FI" sz="3200" dirty="0"/>
              <a:t> </a:t>
            </a:r>
            <a:r>
              <a:rPr lang="fi-FI" sz="3200" dirty="0" err="1"/>
              <a:t>och</a:t>
            </a:r>
            <a:r>
              <a:rPr lang="fi-FI" sz="3200" dirty="0"/>
              <a:t> </a:t>
            </a:r>
            <a:r>
              <a:rPr lang="fi-FI" sz="3200" dirty="0" err="1"/>
              <a:t>flexibla</a:t>
            </a:r>
            <a:r>
              <a:rPr lang="fi-FI" sz="3200" dirty="0"/>
              <a:t> </a:t>
            </a:r>
            <a:r>
              <a:rPr lang="fi-FI" sz="3200" dirty="0" err="1"/>
              <a:t>servicehelheter</a:t>
            </a:r>
            <a:r>
              <a:rPr lang="fi-FI" sz="3200" dirty="0"/>
              <a:t> </a:t>
            </a:r>
            <a:r>
              <a:rPr lang="fi-FI" sz="3200" dirty="0" err="1"/>
              <a:t>med</a:t>
            </a:r>
            <a:r>
              <a:rPr lang="fi-FI" sz="3200" dirty="0"/>
              <a:t> </a:t>
            </a:r>
            <a:r>
              <a:rPr lang="fi-FI" sz="3200" dirty="0" err="1"/>
              <a:t>också</a:t>
            </a:r>
            <a:r>
              <a:rPr lang="fi-FI" sz="3200" dirty="0"/>
              <a:t> </a:t>
            </a:r>
            <a:r>
              <a:rPr lang="fi-FI" sz="3200" dirty="0" err="1"/>
              <a:t>t.ex</a:t>
            </a:r>
            <a:r>
              <a:rPr lang="fi-FI" sz="3200" dirty="0"/>
              <a:t>.  </a:t>
            </a:r>
            <a:r>
              <a:rPr lang="fi-FI" sz="3200" dirty="0" err="1"/>
              <a:t>undervisnings</a:t>
            </a:r>
            <a:r>
              <a:rPr lang="fi-FI" sz="3200" dirty="0"/>
              <a:t>- </a:t>
            </a:r>
            <a:r>
              <a:rPr lang="fi-FI" sz="3200" dirty="0" err="1"/>
              <a:t>och</a:t>
            </a:r>
            <a:r>
              <a:rPr lang="fi-FI" sz="3200" dirty="0"/>
              <a:t> </a:t>
            </a:r>
            <a:r>
              <a:rPr lang="fi-FI" sz="3200" dirty="0" err="1"/>
              <a:t>bildningsväsendet</a:t>
            </a:r>
            <a:r>
              <a:rPr lang="fi-FI" sz="3200" dirty="0"/>
              <a:t>, </a:t>
            </a:r>
            <a:r>
              <a:rPr lang="fi-FI" sz="3200" dirty="0" err="1"/>
              <a:t>arbetsförvaltningen</a:t>
            </a:r>
            <a:r>
              <a:rPr lang="fi-FI" sz="3200" dirty="0"/>
              <a:t> </a:t>
            </a:r>
            <a:r>
              <a:rPr lang="fi-FI" sz="3200" dirty="0" err="1"/>
              <a:t>och</a:t>
            </a:r>
            <a:r>
              <a:rPr lang="fi-FI" sz="3200" dirty="0"/>
              <a:t> </a:t>
            </a:r>
            <a:r>
              <a:rPr lang="fi-FI" sz="3200" dirty="0" err="1"/>
              <a:t>bostadsväsendet</a:t>
            </a:r>
            <a:r>
              <a:rPr lang="fi-FI" sz="3200" dirty="0"/>
              <a:t> </a:t>
            </a:r>
          </a:p>
          <a:p>
            <a:endParaRPr lang="fi-FI" sz="3200" dirty="0"/>
          </a:p>
          <a:p>
            <a:endParaRPr lang="fi-FI" sz="3200" dirty="0"/>
          </a:p>
          <a:p>
            <a:endParaRPr lang="fi-FI" sz="3200" dirty="0"/>
          </a:p>
          <a:p>
            <a:pPr marL="0" indent="0">
              <a:buNone/>
            </a:pP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35297025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		</a:t>
            </a:r>
            <a:r>
              <a:rPr lang="fi-FI" dirty="0" err="1"/>
              <a:t>Informationsutbyte</a:t>
            </a:r>
            <a:r>
              <a:rPr lang="fi-FI" dirty="0"/>
              <a:t> II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err="1"/>
              <a:t>Klientlag</a:t>
            </a:r>
            <a:r>
              <a:rPr lang="fi-FI" dirty="0"/>
              <a:t> 16 §: </a:t>
            </a:r>
            <a:r>
              <a:rPr lang="fi-FI" dirty="0" err="1"/>
              <a:t>Uppgifter</a:t>
            </a:r>
            <a:r>
              <a:rPr lang="fi-FI" dirty="0"/>
              <a:t> </a:t>
            </a:r>
            <a:r>
              <a:rPr lang="fi-FI" dirty="0" err="1"/>
              <a:t>ur</a:t>
            </a:r>
            <a:r>
              <a:rPr lang="fi-FI" dirty="0"/>
              <a:t> en </a:t>
            </a:r>
            <a:r>
              <a:rPr lang="fi-FI" dirty="0" err="1"/>
              <a:t>sekretessbelagd</a:t>
            </a:r>
            <a:r>
              <a:rPr lang="fi-FI" dirty="0"/>
              <a:t> </a:t>
            </a:r>
            <a:r>
              <a:rPr lang="fi-FI" dirty="0" err="1"/>
              <a:t>handling</a:t>
            </a:r>
            <a:r>
              <a:rPr lang="fi-FI" dirty="0"/>
              <a:t> </a:t>
            </a:r>
            <a:r>
              <a:rPr lang="fi-FI" dirty="0" err="1"/>
              <a:t>får</a:t>
            </a:r>
            <a:r>
              <a:rPr lang="fi-FI" dirty="0"/>
              <a:t> </a:t>
            </a:r>
            <a:r>
              <a:rPr lang="fi-FI" dirty="0" err="1"/>
              <a:t>lämnas</a:t>
            </a:r>
            <a:r>
              <a:rPr lang="fi-FI" dirty="0"/>
              <a:t> </a:t>
            </a:r>
            <a:r>
              <a:rPr lang="fi-FI" dirty="0" err="1"/>
              <a:t>ut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>
                <a:solidFill>
                  <a:srgbClr val="FF0000"/>
                </a:solidFill>
              </a:rPr>
              <a:t>klientens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uttryckliga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samtycke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>
                <a:solidFill>
                  <a:srgbClr val="FF0000"/>
                </a:solidFill>
              </a:rPr>
              <a:t>så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som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särskilt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bestäms</a:t>
            </a:r>
            <a:r>
              <a:rPr lang="fi-FI" dirty="0">
                <a:solidFill>
                  <a:srgbClr val="FF0000"/>
                </a:solidFill>
              </a:rPr>
              <a:t> i lag</a:t>
            </a:r>
            <a:r>
              <a:rPr lang="fi-FI" dirty="0"/>
              <a:t>.</a:t>
            </a:r>
          </a:p>
          <a:p>
            <a:r>
              <a:rPr lang="fi-FI" dirty="0" err="1"/>
              <a:t>Klientlag</a:t>
            </a:r>
            <a:r>
              <a:rPr lang="fi-FI" dirty="0"/>
              <a:t> 17 §: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samtycke</a:t>
            </a:r>
            <a:r>
              <a:rPr lang="fi-FI" dirty="0"/>
              <a:t> </a:t>
            </a:r>
            <a:r>
              <a:rPr lang="fi-FI" dirty="0" err="1"/>
              <a:t>enligt</a:t>
            </a:r>
            <a:r>
              <a:rPr lang="fi-FI" dirty="0"/>
              <a:t> 16 § </a:t>
            </a:r>
            <a:r>
              <a:rPr lang="fi-FI" dirty="0" err="1"/>
              <a:t>inte</a:t>
            </a:r>
            <a:r>
              <a:rPr lang="fi-FI" dirty="0"/>
              <a:t> </a:t>
            </a: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/>
              <a:t>erhållas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klienten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dennes</a:t>
            </a:r>
            <a:r>
              <a:rPr lang="fi-FI" dirty="0"/>
              <a:t> </a:t>
            </a:r>
            <a:r>
              <a:rPr lang="fi-FI" dirty="0" err="1"/>
              <a:t>lagliga</a:t>
            </a:r>
            <a:r>
              <a:rPr lang="fi-FI" dirty="0"/>
              <a:t> </a:t>
            </a:r>
            <a:r>
              <a:rPr lang="fi-FI" dirty="0" err="1"/>
              <a:t>företrädare</a:t>
            </a:r>
            <a:r>
              <a:rPr lang="fi-FI" dirty="0"/>
              <a:t> </a:t>
            </a:r>
            <a:r>
              <a:rPr lang="fi-FI" dirty="0" err="1"/>
              <a:t>uttryckligen</a:t>
            </a:r>
            <a:r>
              <a:rPr lang="fi-FI" dirty="0"/>
              <a:t> </a:t>
            </a:r>
            <a:r>
              <a:rPr lang="fi-FI" dirty="0" err="1"/>
              <a:t>förbjuder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en </a:t>
            </a:r>
            <a:r>
              <a:rPr lang="fi-FI" dirty="0" err="1"/>
              <a:t>uppgift</a:t>
            </a:r>
            <a:r>
              <a:rPr lang="fi-FI" dirty="0"/>
              <a:t> </a:t>
            </a:r>
            <a:r>
              <a:rPr lang="fi-FI" dirty="0" err="1"/>
              <a:t>utlämnas</a:t>
            </a:r>
            <a:r>
              <a:rPr lang="fi-FI" dirty="0"/>
              <a:t>, </a:t>
            </a:r>
            <a:r>
              <a:rPr lang="fi-FI" dirty="0" err="1"/>
              <a:t>får</a:t>
            </a:r>
            <a:r>
              <a:rPr lang="fi-FI" dirty="0"/>
              <a:t> </a:t>
            </a: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ordnar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lämnar</a:t>
            </a:r>
            <a:r>
              <a:rPr lang="fi-FI" dirty="0"/>
              <a:t> </a:t>
            </a:r>
            <a:r>
              <a:rPr lang="fi-FI" dirty="0" err="1"/>
              <a:t>socialvård</a:t>
            </a:r>
            <a:r>
              <a:rPr lang="fi-FI" dirty="0"/>
              <a:t> </a:t>
            </a:r>
            <a:r>
              <a:rPr lang="fi-FI" dirty="0" err="1"/>
              <a:t>utan</a:t>
            </a:r>
            <a:r>
              <a:rPr lang="fi-FI" dirty="0"/>
              <a:t> </a:t>
            </a:r>
            <a:r>
              <a:rPr lang="fi-FI" dirty="0" err="1"/>
              <a:t>hinder</a:t>
            </a:r>
            <a:r>
              <a:rPr lang="fi-FI" dirty="0"/>
              <a:t> av </a:t>
            </a:r>
            <a:r>
              <a:rPr lang="fi-FI" dirty="0" err="1"/>
              <a:t>skyldigheten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iaktta</a:t>
            </a:r>
            <a:r>
              <a:rPr lang="fi-FI" dirty="0"/>
              <a:t> </a:t>
            </a:r>
            <a:r>
              <a:rPr lang="fi-FI" dirty="0" err="1"/>
              <a:t>sekretess</a:t>
            </a:r>
            <a:r>
              <a:rPr lang="fi-FI" dirty="0"/>
              <a:t> </a:t>
            </a:r>
            <a:r>
              <a:rPr lang="fi-FI" dirty="0" err="1"/>
              <a:t>ur</a:t>
            </a:r>
            <a:r>
              <a:rPr lang="fi-FI" dirty="0"/>
              <a:t> </a:t>
            </a:r>
            <a:r>
              <a:rPr lang="fi-FI" dirty="0" err="1"/>
              <a:t>handlingen</a:t>
            </a:r>
            <a:r>
              <a:rPr lang="fi-FI" dirty="0"/>
              <a:t> </a:t>
            </a:r>
            <a:r>
              <a:rPr lang="fi-FI" dirty="0" err="1"/>
              <a:t>lämna</a:t>
            </a:r>
            <a:r>
              <a:rPr lang="fi-FI" dirty="0"/>
              <a:t> </a:t>
            </a:r>
            <a:r>
              <a:rPr lang="fi-FI" dirty="0" err="1"/>
              <a:t>ut</a:t>
            </a:r>
            <a:r>
              <a:rPr lang="fi-FI" dirty="0"/>
              <a:t> </a:t>
            </a:r>
            <a:r>
              <a:rPr lang="fi-FI" dirty="0" err="1"/>
              <a:t>sådana</a:t>
            </a:r>
            <a:r>
              <a:rPr lang="fi-FI" dirty="0"/>
              <a:t> </a:t>
            </a:r>
            <a:r>
              <a:rPr lang="fi-FI" dirty="0" err="1">
                <a:solidFill>
                  <a:srgbClr val="FF0000"/>
                </a:solidFill>
              </a:rPr>
              <a:t>uppgifter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som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är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nödvändiga</a:t>
            </a:r>
            <a:r>
              <a:rPr lang="fi-FI" dirty="0">
                <a:solidFill>
                  <a:srgbClr val="FF0000"/>
                </a:solidFill>
              </a:rPr>
              <a:t> för </a:t>
            </a:r>
            <a:r>
              <a:rPr lang="fi-FI" dirty="0" err="1">
                <a:solidFill>
                  <a:srgbClr val="FF0000"/>
                </a:solidFill>
              </a:rPr>
              <a:t>att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behovet</a:t>
            </a:r>
            <a:r>
              <a:rPr lang="fi-FI" dirty="0">
                <a:solidFill>
                  <a:srgbClr val="FF0000"/>
                </a:solidFill>
              </a:rPr>
              <a:t> av </a:t>
            </a:r>
            <a:r>
              <a:rPr lang="fi-FI" dirty="0" err="1">
                <a:solidFill>
                  <a:srgbClr val="FF0000"/>
                </a:solidFill>
              </a:rPr>
              <a:t>vård</a:t>
            </a:r>
            <a:r>
              <a:rPr lang="fi-FI" dirty="0">
                <a:solidFill>
                  <a:srgbClr val="FF0000"/>
                </a:solidFill>
              </a:rPr>
              <a:t> av, </a:t>
            </a:r>
            <a:r>
              <a:rPr lang="fi-FI" dirty="0" err="1">
                <a:solidFill>
                  <a:srgbClr val="FF0000"/>
                </a:solidFill>
              </a:rPr>
              <a:t>omsorg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om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eller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utbildning</a:t>
            </a:r>
            <a:r>
              <a:rPr lang="fi-FI" dirty="0">
                <a:solidFill>
                  <a:srgbClr val="FF0000"/>
                </a:solidFill>
              </a:rPr>
              <a:t> för </a:t>
            </a:r>
            <a:r>
              <a:rPr lang="fi-FI" dirty="0" err="1">
                <a:solidFill>
                  <a:srgbClr val="FF0000"/>
                </a:solidFill>
              </a:rPr>
              <a:t>klienten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skall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kunna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utredas</a:t>
            </a:r>
            <a:r>
              <a:rPr lang="fi-FI" dirty="0">
                <a:solidFill>
                  <a:srgbClr val="FF0000"/>
                </a:solidFill>
              </a:rPr>
              <a:t>, för </a:t>
            </a:r>
            <a:r>
              <a:rPr lang="fi-FI" dirty="0" err="1">
                <a:solidFill>
                  <a:srgbClr val="FF0000"/>
                </a:solidFill>
              </a:rPr>
              <a:t>att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vården</a:t>
            </a:r>
            <a:r>
              <a:rPr lang="fi-FI" dirty="0">
                <a:solidFill>
                  <a:srgbClr val="FF0000"/>
                </a:solidFill>
              </a:rPr>
              <a:t>, </a:t>
            </a:r>
            <a:r>
              <a:rPr lang="fi-FI" dirty="0" err="1">
                <a:solidFill>
                  <a:srgbClr val="FF0000"/>
                </a:solidFill>
              </a:rPr>
              <a:t>omsorgen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eller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utbildningen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skall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kunna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ordnas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eller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genomföras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/>
              <a:t>eller</a:t>
            </a:r>
            <a:r>
              <a:rPr lang="fi-FI" dirty="0"/>
              <a:t> för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förutsättningarna</a:t>
            </a:r>
            <a:r>
              <a:rPr lang="fi-FI" dirty="0"/>
              <a:t> </a:t>
            </a:r>
            <a:r>
              <a:rPr lang="fi-FI" dirty="0" err="1"/>
              <a:t>gör</a:t>
            </a:r>
            <a:r>
              <a:rPr lang="fi-FI" dirty="0"/>
              <a:t> </a:t>
            </a:r>
            <a:r>
              <a:rPr lang="fi-FI" dirty="0" err="1"/>
              <a:t>försörjningen</a:t>
            </a:r>
            <a:r>
              <a:rPr lang="fi-FI" dirty="0"/>
              <a:t> </a:t>
            </a:r>
            <a:r>
              <a:rPr lang="fi-FI" dirty="0" err="1"/>
              <a:t>skall</a:t>
            </a:r>
            <a:r>
              <a:rPr lang="fi-FI" dirty="0"/>
              <a:t> </a:t>
            </a:r>
            <a:r>
              <a:rPr lang="fi-FI" dirty="0" err="1"/>
              <a:t>kunna</a:t>
            </a:r>
            <a:r>
              <a:rPr lang="fi-FI" dirty="0"/>
              <a:t> </a:t>
            </a:r>
            <a:r>
              <a:rPr lang="fi-FI" dirty="0" err="1"/>
              <a:t>tryggas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99563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		</a:t>
            </a:r>
            <a:r>
              <a:rPr lang="fi-FI" dirty="0" err="1"/>
              <a:t>Informationsutbyte</a:t>
            </a:r>
            <a:r>
              <a:rPr lang="fi-FI" dirty="0"/>
              <a:t> III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(</a:t>
            </a:r>
            <a:r>
              <a:rPr lang="fi-FI" dirty="0" err="1"/>
              <a:t>Klientlag</a:t>
            </a:r>
            <a:r>
              <a:rPr lang="fi-FI" dirty="0"/>
              <a:t> 17 § </a:t>
            </a:r>
            <a:r>
              <a:rPr lang="fi-FI" dirty="0" err="1"/>
              <a:t>fortsätter</a:t>
            </a:r>
            <a:r>
              <a:rPr lang="fi-FI" dirty="0"/>
              <a:t>): </a:t>
            </a:r>
          </a:p>
          <a:p>
            <a:r>
              <a:rPr lang="fi-FI" dirty="0" err="1"/>
              <a:t>Uppgifter</a:t>
            </a:r>
            <a:r>
              <a:rPr lang="fi-FI" dirty="0"/>
              <a:t> </a:t>
            </a:r>
            <a:r>
              <a:rPr lang="fi-FI" dirty="0" err="1"/>
              <a:t>får</a:t>
            </a:r>
            <a:r>
              <a:rPr lang="fi-FI" dirty="0"/>
              <a:t> </a:t>
            </a:r>
            <a:r>
              <a:rPr lang="fi-FI" dirty="0" err="1"/>
              <a:t>dock</a:t>
            </a:r>
            <a:r>
              <a:rPr lang="fi-FI" dirty="0"/>
              <a:t> </a:t>
            </a:r>
            <a:r>
              <a:rPr lang="fi-FI" dirty="0" err="1"/>
              <a:t>lämnas</a:t>
            </a:r>
            <a:r>
              <a:rPr lang="fi-FI" dirty="0"/>
              <a:t> </a:t>
            </a:r>
            <a:r>
              <a:rPr lang="fi-FI" dirty="0" err="1"/>
              <a:t>ut</a:t>
            </a:r>
            <a:r>
              <a:rPr lang="fi-FI" dirty="0"/>
              <a:t> </a:t>
            </a:r>
            <a:r>
              <a:rPr lang="fi-FI" dirty="0" err="1"/>
              <a:t>endast</a:t>
            </a:r>
            <a:r>
              <a:rPr lang="fi-FI" dirty="0"/>
              <a:t> </a:t>
            </a:r>
            <a:r>
              <a:rPr lang="fi-FI" dirty="0" err="1"/>
              <a:t>om</a:t>
            </a:r>
            <a:endParaRPr lang="fi-FI" dirty="0"/>
          </a:p>
          <a:p>
            <a:r>
              <a:rPr lang="fi-FI" dirty="0"/>
              <a:t>1) </a:t>
            </a: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handlingen</a:t>
            </a:r>
            <a:r>
              <a:rPr lang="fi-FI" dirty="0"/>
              <a:t> </a:t>
            </a:r>
            <a:r>
              <a:rPr lang="fi-FI" dirty="0" err="1"/>
              <a:t>gäller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i </a:t>
            </a:r>
            <a:r>
              <a:rPr lang="fi-FI" dirty="0" err="1"/>
              <a:t>uppenbart</a:t>
            </a:r>
            <a:r>
              <a:rPr lang="fi-FI" dirty="0"/>
              <a:t> </a:t>
            </a:r>
            <a:r>
              <a:rPr lang="fi-FI" dirty="0" err="1"/>
              <a:t>behov</a:t>
            </a:r>
            <a:r>
              <a:rPr lang="fi-FI" dirty="0"/>
              <a:t> av </a:t>
            </a:r>
            <a:r>
              <a:rPr lang="fi-FI" dirty="0" err="1"/>
              <a:t>vård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omsorg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grund</a:t>
            </a:r>
            <a:r>
              <a:rPr lang="fi-FI" dirty="0"/>
              <a:t> av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hans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hennes</a:t>
            </a:r>
            <a:r>
              <a:rPr lang="fi-FI" dirty="0"/>
              <a:t> </a:t>
            </a:r>
            <a:r>
              <a:rPr lang="fi-FI" dirty="0" err="1">
                <a:solidFill>
                  <a:srgbClr val="FF0000"/>
                </a:solidFill>
              </a:rPr>
              <a:t>hälsa</a:t>
            </a:r>
            <a:r>
              <a:rPr lang="fi-FI" dirty="0">
                <a:solidFill>
                  <a:srgbClr val="FF0000"/>
                </a:solidFill>
              </a:rPr>
              <a:t>, </a:t>
            </a:r>
            <a:r>
              <a:rPr lang="fi-FI" dirty="0" err="1">
                <a:solidFill>
                  <a:srgbClr val="FF0000"/>
                </a:solidFill>
              </a:rPr>
              <a:t>utveckling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eller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säkerhet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/>
              <a:t>äventyras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inte</a:t>
            </a:r>
            <a:r>
              <a:rPr lang="fi-FI" dirty="0"/>
              <a:t> </a:t>
            </a:r>
            <a:r>
              <a:rPr lang="fi-FI" dirty="0" err="1"/>
              <a:t>annars</a:t>
            </a:r>
            <a:r>
              <a:rPr lang="fi-FI" dirty="0"/>
              <a:t> </a:t>
            </a:r>
            <a:r>
              <a:rPr lang="fi-FI" dirty="0" err="1"/>
              <a:t>går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utreda</a:t>
            </a:r>
            <a:r>
              <a:rPr lang="fi-FI" dirty="0"/>
              <a:t> </a:t>
            </a:r>
            <a:r>
              <a:rPr lang="fi-FI" dirty="0" err="1"/>
              <a:t>behovet</a:t>
            </a:r>
            <a:r>
              <a:rPr lang="fi-FI" dirty="0"/>
              <a:t> av </a:t>
            </a:r>
            <a:r>
              <a:rPr lang="fi-FI" dirty="0" err="1"/>
              <a:t>vård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omsorg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vidta</a:t>
            </a:r>
            <a:r>
              <a:rPr lang="fi-FI" dirty="0"/>
              <a:t> </a:t>
            </a:r>
            <a:r>
              <a:rPr lang="fi-FI" dirty="0" err="1"/>
              <a:t>vård</a:t>
            </a:r>
            <a:r>
              <a:rPr lang="fi-FI" dirty="0"/>
              <a:t>-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omsorgsåtgärder</a:t>
            </a:r>
            <a:r>
              <a:rPr lang="fi-FI" dirty="0"/>
              <a:t>,</a:t>
            </a:r>
          </a:p>
          <a:p>
            <a:r>
              <a:rPr lang="fi-FI" dirty="0"/>
              <a:t>2) </a:t>
            </a:r>
            <a:r>
              <a:rPr lang="fi-FI" dirty="0" err="1"/>
              <a:t>uppgifterna</a:t>
            </a:r>
            <a:r>
              <a:rPr lang="fi-FI" dirty="0"/>
              <a:t> </a:t>
            </a:r>
            <a:r>
              <a:rPr lang="fi-FI" dirty="0" err="1"/>
              <a:t>behövs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grund</a:t>
            </a:r>
            <a:r>
              <a:rPr lang="fi-FI" dirty="0"/>
              <a:t> av </a:t>
            </a:r>
            <a:r>
              <a:rPr lang="fi-FI" dirty="0">
                <a:solidFill>
                  <a:srgbClr val="FF0000"/>
                </a:solidFill>
              </a:rPr>
              <a:t>ett </a:t>
            </a:r>
            <a:r>
              <a:rPr lang="fi-FI" dirty="0" err="1">
                <a:solidFill>
                  <a:srgbClr val="FF0000"/>
                </a:solidFill>
              </a:rPr>
              <a:t>barns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intresse</a:t>
            </a:r>
            <a:r>
              <a:rPr lang="fi-FI" dirty="0"/>
              <a:t>, </a:t>
            </a:r>
            <a:r>
              <a:rPr lang="fi-FI" i="1" dirty="0" err="1"/>
              <a:t>eller</a:t>
            </a:r>
            <a:r>
              <a:rPr lang="fi-FI" dirty="0"/>
              <a:t> </a:t>
            </a:r>
            <a:r>
              <a:rPr lang="fi-FI" dirty="0" err="1"/>
              <a:t>om</a:t>
            </a:r>
            <a:endParaRPr lang="fi-FI" dirty="0"/>
          </a:p>
          <a:p>
            <a:r>
              <a:rPr lang="fi-FI" dirty="0"/>
              <a:t>3) </a:t>
            </a:r>
            <a:r>
              <a:rPr lang="fi-FI" dirty="0" err="1"/>
              <a:t>uppgifterna</a:t>
            </a:r>
            <a:r>
              <a:rPr lang="fi-FI" dirty="0"/>
              <a:t> </a:t>
            </a:r>
            <a:r>
              <a:rPr lang="fi-FI" dirty="0" err="1"/>
              <a:t>behövs</a:t>
            </a:r>
            <a:r>
              <a:rPr lang="fi-FI" dirty="0"/>
              <a:t> för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trygga</a:t>
            </a:r>
            <a:r>
              <a:rPr lang="fi-FI" dirty="0"/>
              <a:t> </a:t>
            </a:r>
            <a:r>
              <a:rPr lang="fi-FI" dirty="0" err="1"/>
              <a:t>klientens</a:t>
            </a:r>
            <a:r>
              <a:rPr lang="fi-FI" dirty="0"/>
              <a:t> </a:t>
            </a:r>
            <a:r>
              <a:rPr lang="fi-FI" dirty="0" err="1"/>
              <a:t>oundgängliga</a:t>
            </a:r>
            <a:r>
              <a:rPr lang="fi-FI" dirty="0"/>
              <a:t> </a:t>
            </a:r>
            <a:r>
              <a:rPr lang="fi-FI" dirty="0" err="1"/>
              <a:t>intressen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rättigheter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klienten</a:t>
            </a:r>
            <a:r>
              <a:rPr lang="fi-FI" dirty="0"/>
              <a:t> </a:t>
            </a:r>
            <a:r>
              <a:rPr lang="fi-FI" dirty="0" err="1"/>
              <a:t>själv</a:t>
            </a:r>
            <a:r>
              <a:rPr lang="fi-FI" dirty="0"/>
              <a:t> </a:t>
            </a:r>
            <a:r>
              <a:rPr lang="fi-FI" dirty="0" err="1"/>
              <a:t>saknar</a:t>
            </a:r>
            <a:r>
              <a:rPr lang="fi-FI" dirty="0"/>
              <a:t> </a:t>
            </a:r>
            <a:r>
              <a:rPr lang="fi-FI" dirty="0" err="1"/>
              <a:t>förutsättningar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bedöma</a:t>
            </a:r>
            <a:r>
              <a:rPr lang="fi-FI" dirty="0"/>
              <a:t> </a:t>
            </a:r>
            <a:r>
              <a:rPr lang="fi-FI" dirty="0" err="1"/>
              <a:t>sakens</a:t>
            </a:r>
            <a:r>
              <a:rPr lang="fi-FI" dirty="0"/>
              <a:t> </a:t>
            </a:r>
            <a:r>
              <a:rPr lang="fi-FI" dirty="0" err="1"/>
              <a:t>betydelse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55404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		</a:t>
            </a:r>
            <a:r>
              <a:rPr lang="fi-FI" dirty="0" err="1"/>
              <a:t>Informationsutbyte</a:t>
            </a:r>
            <a:r>
              <a:rPr lang="fi-FI" dirty="0"/>
              <a:t> IV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(</a:t>
            </a:r>
            <a:r>
              <a:rPr lang="fi-FI" dirty="0" err="1"/>
              <a:t>Klientlag</a:t>
            </a:r>
            <a:r>
              <a:rPr lang="fi-FI" dirty="0"/>
              <a:t> 17 § </a:t>
            </a:r>
            <a:r>
              <a:rPr lang="fi-FI" dirty="0" err="1"/>
              <a:t>fortsätter</a:t>
            </a:r>
            <a:r>
              <a:rPr lang="fi-FI" dirty="0"/>
              <a:t>):</a:t>
            </a:r>
          </a:p>
          <a:p>
            <a:r>
              <a:rPr lang="fi-FI" dirty="0"/>
              <a:t>I de </a:t>
            </a:r>
            <a:r>
              <a:rPr lang="fi-FI" dirty="0" err="1"/>
              <a:t>fall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avses</a:t>
            </a:r>
            <a:r>
              <a:rPr lang="fi-FI" dirty="0"/>
              <a:t> i 1 mom. </a:t>
            </a:r>
            <a:r>
              <a:rPr lang="fi-FI" dirty="0" err="1"/>
              <a:t>får</a:t>
            </a:r>
            <a:r>
              <a:rPr lang="fi-FI" dirty="0"/>
              <a:t> </a:t>
            </a:r>
            <a:r>
              <a:rPr lang="fi-FI" dirty="0" err="1"/>
              <a:t>uppgifter</a:t>
            </a:r>
            <a:r>
              <a:rPr lang="fi-FI" dirty="0"/>
              <a:t> </a:t>
            </a:r>
            <a:r>
              <a:rPr lang="fi-FI" dirty="0" err="1"/>
              <a:t>lämnas</a:t>
            </a:r>
            <a:r>
              <a:rPr lang="fi-FI" dirty="0"/>
              <a:t> </a:t>
            </a:r>
            <a:r>
              <a:rPr lang="fi-FI" dirty="0" err="1"/>
              <a:t>ut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en </a:t>
            </a:r>
            <a:r>
              <a:rPr lang="fi-FI" dirty="0">
                <a:solidFill>
                  <a:srgbClr val="FF0000"/>
                </a:solidFill>
              </a:rPr>
              <a:t>annan</a:t>
            </a:r>
            <a:r>
              <a:rPr lang="fi-FI" dirty="0"/>
              <a:t> </a:t>
            </a:r>
            <a:r>
              <a:rPr lang="fi-FI" dirty="0" err="1">
                <a:solidFill>
                  <a:srgbClr val="FF0000"/>
                </a:solidFill>
              </a:rPr>
              <a:t>socialvårdsmyndighet</a:t>
            </a:r>
            <a:r>
              <a:rPr lang="fi-FI" dirty="0"/>
              <a:t>, </a:t>
            </a:r>
            <a:r>
              <a:rPr lang="fi-FI" dirty="0" err="1"/>
              <a:t>till</a:t>
            </a:r>
            <a:r>
              <a:rPr lang="fi-FI" dirty="0"/>
              <a:t> en </a:t>
            </a:r>
            <a:r>
              <a:rPr lang="fi-FI" dirty="0">
                <a:solidFill>
                  <a:srgbClr val="FF0000"/>
                </a:solidFill>
              </a:rPr>
              <a:t>person </a:t>
            </a:r>
            <a:r>
              <a:rPr lang="fi-FI" dirty="0" err="1">
                <a:solidFill>
                  <a:srgbClr val="FF0000"/>
                </a:solidFill>
              </a:rPr>
              <a:t>eller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sammanslutning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som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på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uppdrag</a:t>
            </a:r>
            <a:r>
              <a:rPr lang="fi-FI" dirty="0">
                <a:solidFill>
                  <a:srgbClr val="FF0000"/>
                </a:solidFill>
              </a:rPr>
              <a:t> av </a:t>
            </a:r>
            <a:r>
              <a:rPr lang="fi-FI" dirty="0" err="1">
                <a:solidFill>
                  <a:srgbClr val="FF0000"/>
                </a:solidFill>
              </a:rPr>
              <a:t>socialvårdmyndigheten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sköter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/>
              <a:t>uppgifter</a:t>
            </a:r>
            <a:r>
              <a:rPr lang="fi-FI" dirty="0"/>
              <a:t> </a:t>
            </a:r>
            <a:r>
              <a:rPr lang="fi-FI" dirty="0" err="1"/>
              <a:t>inom</a:t>
            </a:r>
            <a:r>
              <a:rPr lang="fi-FI" dirty="0"/>
              <a:t> </a:t>
            </a:r>
            <a:r>
              <a:rPr lang="fi-FI" dirty="0" err="1"/>
              <a:t>socialvården</a:t>
            </a:r>
            <a:r>
              <a:rPr lang="fi-FI" dirty="0"/>
              <a:t> </a:t>
            </a:r>
            <a:r>
              <a:rPr lang="fi-FI" dirty="0" err="1"/>
              <a:t>samt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>
                <a:solidFill>
                  <a:srgbClr val="FF0000"/>
                </a:solidFill>
              </a:rPr>
              <a:t>andra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myndigheter</a:t>
            </a:r>
            <a:r>
              <a:rPr lang="fi-FI" dirty="0"/>
              <a:t>.</a:t>
            </a:r>
          </a:p>
          <a:p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>
                <a:solidFill>
                  <a:srgbClr val="FF0000"/>
                </a:solidFill>
              </a:rPr>
              <a:t>privat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ordnar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socialvård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eller</a:t>
            </a:r>
            <a:r>
              <a:rPr lang="fi-FI" dirty="0">
                <a:solidFill>
                  <a:srgbClr val="FF0000"/>
                </a:solidFill>
              </a:rPr>
              <a:t> - - - </a:t>
            </a:r>
            <a:r>
              <a:rPr lang="fi-FI" dirty="0" err="1">
                <a:solidFill>
                  <a:srgbClr val="FF0000"/>
                </a:solidFill>
              </a:rPr>
              <a:t>hälso</a:t>
            </a:r>
            <a:r>
              <a:rPr lang="fi-FI" dirty="0">
                <a:solidFill>
                  <a:srgbClr val="FF0000"/>
                </a:solidFill>
              </a:rPr>
              <a:t>- </a:t>
            </a:r>
            <a:r>
              <a:rPr lang="fi-FI" dirty="0" err="1">
                <a:solidFill>
                  <a:srgbClr val="FF0000"/>
                </a:solidFill>
              </a:rPr>
              <a:t>och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sjukvård</a:t>
            </a:r>
            <a:r>
              <a:rPr lang="fi-FI" dirty="0">
                <a:solidFill>
                  <a:srgbClr val="FF0000"/>
                </a:solidFill>
              </a:rPr>
              <a:t> - - - </a:t>
            </a:r>
            <a:r>
              <a:rPr lang="fi-FI" dirty="0" err="1">
                <a:solidFill>
                  <a:srgbClr val="FF0000"/>
                </a:solidFill>
              </a:rPr>
              <a:t>eller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till</a:t>
            </a:r>
            <a:r>
              <a:rPr lang="fi-FI" dirty="0">
                <a:solidFill>
                  <a:srgbClr val="FF0000"/>
                </a:solidFill>
              </a:rPr>
              <a:t> en </a:t>
            </a:r>
            <a:r>
              <a:rPr lang="fi-FI" dirty="0" err="1">
                <a:solidFill>
                  <a:srgbClr val="FF0000"/>
                </a:solidFill>
              </a:rPr>
              <a:t>yrkesutbildad</a:t>
            </a:r>
            <a:r>
              <a:rPr lang="fi-FI" dirty="0">
                <a:solidFill>
                  <a:srgbClr val="FF0000"/>
                </a:solidFill>
              </a:rPr>
              <a:t> person </a:t>
            </a:r>
            <a:r>
              <a:rPr lang="fi-FI" dirty="0" err="1">
                <a:solidFill>
                  <a:srgbClr val="FF0000"/>
                </a:solidFill>
              </a:rPr>
              <a:t>inom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hälso</a:t>
            </a:r>
            <a:r>
              <a:rPr lang="fi-FI" dirty="0">
                <a:solidFill>
                  <a:srgbClr val="FF0000"/>
                </a:solidFill>
              </a:rPr>
              <a:t>- </a:t>
            </a:r>
            <a:r>
              <a:rPr lang="fi-FI" dirty="0" err="1">
                <a:solidFill>
                  <a:srgbClr val="FF0000"/>
                </a:solidFill>
              </a:rPr>
              <a:t>och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sjukvården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/>
              <a:t>får</a:t>
            </a:r>
            <a:r>
              <a:rPr lang="fi-FI" dirty="0"/>
              <a:t> </a:t>
            </a: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ordnar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lämnar</a:t>
            </a:r>
            <a:r>
              <a:rPr lang="fi-FI" dirty="0"/>
              <a:t> </a:t>
            </a:r>
            <a:r>
              <a:rPr lang="fi-FI" dirty="0" err="1"/>
              <a:t>socialvård</a:t>
            </a:r>
            <a:r>
              <a:rPr lang="fi-FI" dirty="0"/>
              <a:t> - - - </a:t>
            </a:r>
            <a:r>
              <a:rPr lang="fi-FI" dirty="0" err="1"/>
              <a:t>dock</a:t>
            </a:r>
            <a:r>
              <a:rPr lang="fi-FI" dirty="0"/>
              <a:t> </a:t>
            </a:r>
            <a:r>
              <a:rPr lang="fi-FI" dirty="0" err="1"/>
              <a:t>lämna</a:t>
            </a:r>
            <a:r>
              <a:rPr lang="fi-FI" dirty="0"/>
              <a:t> </a:t>
            </a:r>
            <a:r>
              <a:rPr lang="fi-FI" dirty="0" err="1"/>
              <a:t>ut</a:t>
            </a:r>
            <a:r>
              <a:rPr lang="fi-FI" dirty="0"/>
              <a:t> </a:t>
            </a:r>
            <a:r>
              <a:rPr lang="fi-FI" dirty="0" err="1"/>
              <a:t>uppgifter</a:t>
            </a:r>
            <a:r>
              <a:rPr lang="fi-FI" dirty="0"/>
              <a:t> </a:t>
            </a:r>
            <a:r>
              <a:rPr lang="fi-FI" dirty="0" err="1"/>
              <a:t>endast</a:t>
            </a:r>
            <a:r>
              <a:rPr lang="fi-FI" dirty="0"/>
              <a:t> i </a:t>
            </a: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utsträckning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nödvändig</a:t>
            </a:r>
            <a:r>
              <a:rPr lang="fi-FI" dirty="0"/>
              <a:t> för </a:t>
            </a:r>
            <a:r>
              <a:rPr lang="fi-FI" dirty="0" err="1"/>
              <a:t>genomförande</a:t>
            </a:r>
            <a:r>
              <a:rPr lang="fi-FI" dirty="0"/>
              <a:t> av </a:t>
            </a:r>
            <a:r>
              <a:rPr lang="fi-FI" dirty="0" err="1"/>
              <a:t>omedelbar</a:t>
            </a:r>
            <a:r>
              <a:rPr lang="fi-FI" dirty="0"/>
              <a:t> </a:t>
            </a:r>
            <a:r>
              <a:rPr lang="fi-FI" dirty="0" err="1"/>
              <a:t>vård</a:t>
            </a:r>
            <a:r>
              <a:rPr lang="fi-FI" dirty="0"/>
              <a:t> av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omsorg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klienten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av </a:t>
            </a:r>
            <a:r>
              <a:rPr lang="fi-FI" dirty="0" err="1"/>
              <a:t>någon</a:t>
            </a:r>
            <a:r>
              <a:rPr lang="fi-FI" dirty="0"/>
              <a:t> annan </a:t>
            </a:r>
            <a:r>
              <a:rPr lang="fi-FI" dirty="0" err="1"/>
              <a:t>orsak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/>
              <a:t>jämställas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detta</a:t>
            </a:r>
            <a:r>
              <a:rPr lang="fi-FI" dirty="0"/>
              <a:t>.</a:t>
            </a:r>
          </a:p>
          <a:p>
            <a:r>
              <a:rPr lang="fi-FI" dirty="0" err="1"/>
              <a:t>Obs</a:t>
            </a:r>
            <a:r>
              <a:rPr lang="fi-FI" dirty="0"/>
              <a:t>! I </a:t>
            </a: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sistnämnda</a:t>
            </a:r>
            <a:r>
              <a:rPr lang="fi-FI" dirty="0"/>
              <a:t> </a:t>
            </a:r>
            <a:r>
              <a:rPr lang="fi-FI" dirty="0" err="1"/>
              <a:t>punkten</a:t>
            </a:r>
            <a:r>
              <a:rPr lang="fi-FI" dirty="0"/>
              <a:t> </a:t>
            </a:r>
            <a:r>
              <a:rPr lang="fi-FI" dirty="0" err="1"/>
              <a:t>stadgas</a:t>
            </a:r>
            <a:r>
              <a:rPr lang="fi-FI" dirty="0"/>
              <a:t> </a:t>
            </a:r>
            <a:r>
              <a:rPr lang="fi-FI" dirty="0" err="1"/>
              <a:t>alltså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helt</a:t>
            </a:r>
            <a:r>
              <a:rPr lang="fi-FI" dirty="0"/>
              <a:t> </a:t>
            </a:r>
            <a:r>
              <a:rPr lang="fi-FI" dirty="0" err="1"/>
              <a:t>privata</a:t>
            </a:r>
            <a:r>
              <a:rPr lang="fi-FI" dirty="0"/>
              <a:t> </a:t>
            </a:r>
            <a:r>
              <a:rPr lang="fi-FI" dirty="0" err="1"/>
              <a:t>serviceformer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klienten</a:t>
            </a:r>
            <a:r>
              <a:rPr lang="fi-FI" dirty="0"/>
              <a:t> </a:t>
            </a:r>
            <a:r>
              <a:rPr lang="fi-FI" dirty="0" err="1"/>
              <a:t>vanligtvis</a:t>
            </a:r>
            <a:r>
              <a:rPr lang="fi-FI" dirty="0"/>
              <a:t>  </a:t>
            </a:r>
            <a:r>
              <a:rPr lang="fi-FI" dirty="0" err="1"/>
              <a:t>bekostar</a:t>
            </a:r>
            <a:r>
              <a:rPr lang="fi-FI" dirty="0"/>
              <a:t> </a:t>
            </a:r>
            <a:r>
              <a:rPr lang="fi-FI" dirty="0" err="1"/>
              <a:t>själv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16734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			För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sluta</a:t>
            </a:r>
            <a:r>
              <a:rPr lang="fi-FI" dirty="0"/>
              <a:t> </a:t>
            </a:r>
            <a:r>
              <a:rPr lang="fi-FI" dirty="0" err="1"/>
              <a:t>med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  <a:p>
            <a:r>
              <a:rPr lang="fi-FI" dirty="0"/>
              <a:t>”</a:t>
            </a:r>
            <a:r>
              <a:rPr lang="fi-FI" dirty="0" err="1"/>
              <a:t>Samarbetet</a:t>
            </a:r>
            <a:r>
              <a:rPr lang="fi-FI" dirty="0"/>
              <a:t> </a:t>
            </a:r>
            <a:r>
              <a:rPr lang="fi-FI" dirty="0" err="1"/>
              <a:t>mellan</a:t>
            </a:r>
            <a:r>
              <a:rPr lang="fi-FI" dirty="0"/>
              <a:t> </a:t>
            </a:r>
            <a:r>
              <a:rPr lang="fi-FI" dirty="0" err="1"/>
              <a:t>barnskyddet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andra</a:t>
            </a:r>
            <a:r>
              <a:rPr lang="fi-FI" dirty="0"/>
              <a:t> </a:t>
            </a:r>
            <a:r>
              <a:rPr lang="fi-FI" dirty="0" err="1"/>
              <a:t>aktörer</a:t>
            </a:r>
            <a:r>
              <a:rPr lang="fi-FI" dirty="0"/>
              <a:t> </a:t>
            </a:r>
            <a:r>
              <a:rPr lang="fi-FI" dirty="0" err="1"/>
              <a:t>inom</a:t>
            </a:r>
            <a:r>
              <a:rPr lang="fi-FI" dirty="0"/>
              <a:t> </a:t>
            </a:r>
            <a:r>
              <a:rPr lang="fi-FI" dirty="0" err="1"/>
              <a:t>sevicesystemet</a:t>
            </a:r>
            <a:r>
              <a:rPr lang="fi-FI" dirty="0"/>
              <a:t> </a:t>
            </a:r>
            <a:r>
              <a:rPr lang="fi-FI" dirty="0" err="1"/>
              <a:t>bör</a:t>
            </a:r>
            <a:r>
              <a:rPr lang="fi-FI" dirty="0"/>
              <a:t> </a:t>
            </a:r>
            <a:r>
              <a:rPr lang="fi-FI" dirty="0" err="1"/>
              <a:t>förbättras</a:t>
            </a:r>
            <a:r>
              <a:rPr lang="fi-FI" dirty="0"/>
              <a:t> </a:t>
            </a:r>
            <a:r>
              <a:rPr lang="fi-FI" dirty="0" err="1"/>
              <a:t>ytterligare</a:t>
            </a:r>
            <a:r>
              <a:rPr lang="fi-FI" dirty="0"/>
              <a:t> för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smidiga</a:t>
            </a:r>
            <a:r>
              <a:rPr lang="fi-FI" dirty="0"/>
              <a:t> </a:t>
            </a:r>
            <a:r>
              <a:rPr lang="fi-FI" dirty="0" err="1"/>
              <a:t>servicekedjor</a:t>
            </a:r>
            <a:r>
              <a:rPr lang="fi-FI" dirty="0"/>
              <a:t> </a:t>
            </a:r>
            <a:r>
              <a:rPr lang="fi-FI" dirty="0" err="1"/>
              <a:t>ska</a:t>
            </a:r>
            <a:r>
              <a:rPr lang="fi-FI" dirty="0"/>
              <a:t> </a:t>
            </a:r>
            <a:r>
              <a:rPr lang="fi-FI" dirty="0" err="1"/>
              <a:t>kunna</a:t>
            </a:r>
            <a:r>
              <a:rPr lang="fi-FI" dirty="0"/>
              <a:t> </a:t>
            </a:r>
            <a:r>
              <a:rPr lang="fi-FI" dirty="0" err="1"/>
              <a:t>förverkligas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barnen</a:t>
            </a:r>
            <a:r>
              <a:rPr lang="fi-FI" dirty="0"/>
              <a:t> </a:t>
            </a:r>
            <a:r>
              <a:rPr lang="fi-FI" dirty="0" err="1"/>
              <a:t>ska</a:t>
            </a:r>
            <a:r>
              <a:rPr lang="fi-FI" dirty="0"/>
              <a:t> </a:t>
            </a:r>
            <a:r>
              <a:rPr lang="fi-FI" dirty="0" err="1"/>
              <a:t>få</a:t>
            </a:r>
            <a:r>
              <a:rPr lang="fi-FI" dirty="0"/>
              <a:t> </a:t>
            </a: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service</a:t>
            </a:r>
            <a:r>
              <a:rPr lang="fi-FI" dirty="0"/>
              <a:t> de </a:t>
            </a:r>
            <a:r>
              <a:rPr lang="fi-FI" dirty="0" err="1"/>
              <a:t>behöver</a:t>
            </a:r>
            <a:r>
              <a:rPr lang="fi-FI" dirty="0"/>
              <a:t>. </a:t>
            </a:r>
            <a:r>
              <a:rPr lang="fi-FI" dirty="0" err="1"/>
              <a:t>Ju</a:t>
            </a:r>
            <a:r>
              <a:rPr lang="fi-FI" dirty="0"/>
              <a:t> </a:t>
            </a:r>
            <a:r>
              <a:rPr lang="fi-FI" dirty="0" err="1"/>
              <a:t>oftare</a:t>
            </a:r>
            <a:r>
              <a:rPr lang="fi-FI" dirty="0"/>
              <a:t> </a:t>
            </a:r>
            <a:r>
              <a:rPr lang="fi-FI" dirty="0" err="1"/>
              <a:t>barnens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familjens</a:t>
            </a:r>
            <a:r>
              <a:rPr lang="fi-FI" dirty="0"/>
              <a:t> </a:t>
            </a:r>
            <a:r>
              <a:rPr lang="fi-FI" dirty="0" err="1"/>
              <a:t>svårigheter</a:t>
            </a:r>
            <a:r>
              <a:rPr lang="fi-FI" dirty="0"/>
              <a:t> </a:t>
            </a:r>
            <a:r>
              <a:rPr lang="fi-FI" dirty="0" err="1"/>
              <a:t>måste</a:t>
            </a:r>
            <a:r>
              <a:rPr lang="fi-FI" dirty="0"/>
              <a:t> </a:t>
            </a:r>
            <a:r>
              <a:rPr lang="fi-FI" dirty="0" err="1"/>
              <a:t>lösas</a:t>
            </a:r>
            <a:r>
              <a:rPr lang="fi-FI" dirty="0"/>
              <a:t> </a:t>
            </a:r>
            <a:r>
              <a:rPr lang="fi-FI" dirty="0" err="1"/>
              <a:t>enbart</a:t>
            </a:r>
            <a:r>
              <a:rPr lang="fi-FI" dirty="0"/>
              <a:t> </a:t>
            </a:r>
            <a:r>
              <a:rPr lang="fi-FI" dirty="0" err="1"/>
              <a:t>genom</a:t>
            </a:r>
            <a:r>
              <a:rPr lang="fi-FI" dirty="0"/>
              <a:t> </a:t>
            </a:r>
            <a:r>
              <a:rPr lang="fi-FI" dirty="0" err="1"/>
              <a:t>stödåtgärder</a:t>
            </a:r>
            <a:r>
              <a:rPr lang="fi-FI" dirty="0"/>
              <a:t> </a:t>
            </a:r>
            <a:r>
              <a:rPr lang="fi-FI" dirty="0" err="1"/>
              <a:t>inom</a:t>
            </a:r>
            <a:r>
              <a:rPr lang="fi-FI" dirty="0"/>
              <a:t> </a:t>
            </a:r>
            <a:r>
              <a:rPr lang="fi-FI" dirty="0" err="1"/>
              <a:t>barnskyddet</a:t>
            </a:r>
            <a:r>
              <a:rPr lang="fi-FI" dirty="0"/>
              <a:t>, </a:t>
            </a:r>
            <a:r>
              <a:rPr lang="fi-FI" dirty="0" err="1"/>
              <a:t>desto</a:t>
            </a:r>
            <a:r>
              <a:rPr lang="fi-FI" dirty="0"/>
              <a:t> </a:t>
            </a:r>
            <a:r>
              <a:rPr lang="fi-FI" dirty="0" err="1"/>
              <a:t>sämre</a:t>
            </a:r>
            <a:r>
              <a:rPr lang="fi-FI" dirty="0"/>
              <a:t> </a:t>
            </a:r>
            <a:r>
              <a:rPr lang="fi-FI" dirty="0" err="1"/>
              <a:t>lyckas</a:t>
            </a:r>
            <a:r>
              <a:rPr lang="fi-FI" dirty="0"/>
              <a:t> </a:t>
            </a:r>
            <a:r>
              <a:rPr lang="fi-FI" dirty="0" err="1"/>
              <a:t>barnskyddet</a:t>
            </a:r>
            <a:r>
              <a:rPr lang="fi-FI" dirty="0"/>
              <a:t> </a:t>
            </a:r>
            <a:r>
              <a:rPr lang="fi-FI" dirty="0" err="1"/>
              <a:t>uppfylla</a:t>
            </a:r>
            <a:r>
              <a:rPr lang="fi-FI" dirty="0"/>
              <a:t> </a:t>
            </a:r>
            <a:r>
              <a:rPr lang="fi-FI" dirty="0" err="1"/>
              <a:t>sina</a:t>
            </a:r>
            <a:r>
              <a:rPr lang="fi-FI" dirty="0"/>
              <a:t> </a:t>
            </a:r>
            <a:r>
              <a:rPr lang="fi-FI" dirty="0" err="1"/>
              <a:t>mål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desto</a:t>
            </a:r>
            <a:r>
              <a:rPr lang="fi-FI" dirty="0"/>
              <a:t> </a:t>
            </a:r>
            <a:r>
              <a:rPr lang="fi-FI" dirty="0" err="1"/>
              <a:t>dyrare</a:t>
            </a:r>
            <a:r>
              <a:rPr lang="fi-FI" dirty="0"/>
              <a:t> </a:t>
            </a:r>
            <a:r>
              <a:rPr lang="fi-FI" dirty="0" err="1"/>
              <a:t>blir</a:t>
            </a:r>
            <a:r>
              <a:rPr lang="fi-FI" dirty="0"/>
              <a:t> </a:t>
            </a:r>
            <a:r>
              <a:rPr lang="fi-FI" dirty="0" err="1"/>
              <a:t>hanteringen</a:t>
            </a:r>
            <a:r>
              <a:rPr lang="fi-FI" dirty="0"/>
              <a:t> av </a:t>
            </a:r>
            <a:r>
              <a:rPr lang="fi-FI" dirty="0" err="1"/>
              <a:t>familjernas</a:t>
            </a:r>
            <a:r>
              <a:rPr lang="fi-FI" dirty="0"/>
              <a:t> </a:t>
            </a:r>
            <a:r>
              <a:rPr lang="fi-FI" dirty="0" err="1"/>
              <a:t>problem</a:t>
            </a:r>
            <a:r>
              <a:rPr lang="fi-FI" dirty="0"/>
              <a:t> för </a:t>
            </a:r>
            <a:r>
              <a:rPr lang="fi-FI" dirty="0" err="1"/>
              <a:t>samhället</a:t>
            </a:r>
            <a:r>
              <a:rPr lang="fi-FI" dirty="0"/>
              <a:t>.”</a:t>
            </a:r>
          </a:p>
          <a:p>
            <a:r>
              <a:rPr lang="fi-FI" dirty="0"/>
              <a:t>(</a:t>
            </a:r>
            <a:r>
              <a:rPr lang="fi-FI" dirty="0" err="1"/>
              <a:t>Källa</a:t>
            </a:r>
            <a:r>
              <a:rPr lang="fi-FI" dirty="0"/>
              <a:t>: </a:t>
            </a:r>
            <a:r>
              <a:rPr lang="fi-FI" dirty="0" err="1"/>
              <a:t>Reg</a:t>
            </a:r>
            <a:r>
              <a:rPr lang="fi-FI" dirty="0"/>
              <a:t>. </a:t>
            </a:r>
            <a:r>
              <a:rPr lang="fi-FI" dirty="0" err="1"/>
              <a:t>Prop</a:t>
            </a:r>
            <a:r>
              <a:rPr lang="fi-FI" dirty="0"/>
              <a:t>. 164/2014 </a:t>
            </a:r>
            <a:r>
              <a:rPr lang="fi-FI" dirty="0" err="1"/>
              <a:t>rd</a:t>
            </a:r>
            <a:r>
              <a:rPr lang="fi-FI" dirty="0"/>
              <a:t>, s. 53)</a:t>
            </a:r>
          </a:p>
        </p:txBody>
      </p:sp>
    </p:spTree>
    <p:extLst>
      <p:ext uri="{BB962C8B-B14F-4D97-AF65-F5344CB8AC3E}">
        <p14:creationId xmlns:p14="http://schemas.microsoft.com/office/powerpoint/2010/main" val="3444220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Hur</a:t>
            </a:r>
            <a:r>
              <a:rPr lang="fi-FI" dirty="0"/>
              <a:t> </a:t>
            </a:r>
            <a:r>
              <a:rPr lang="fi-FI" dirty="0" err="1"/>
              <a:t>informationen</a:t>
            </a:r>
            <a:r>
              <a:rPr lang="fi-FI" dirty="0"/>
              <a:t> </a:t>
            </a:r>
            <a:r>
              <a:rPr lang="fi-FI" dirty="0" err="1"/>
              <a:t>når</a:t>
            </a:r>
            <a:r>
              <a:rPr lang="fi-FI" dirty="0"/>
              <a:t> </a:t>
            </a:r>
            <a:r>
              <a:rPr lang="fi-FI" dirty="0" err="1"/>
              <a:t>socialmyndigheten</a:t>
            </a:r>
            <a:r>
              <a:rPr lang="fi-FI" dirty="0"/>
              <a:t>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3200" b="1" dirty="0"/>
              <a:t>SVL 35 §: </a:t>
            </a:r>
            <a:r>
              <a:rPr lang="fi-FI" sz="3200" b="1" dirty="0" err="1"/>
              <a:t>Kontakt</a:t>
            </a:r>
            <a:r>
              <a:rPr lang="fi-FI" sz="3200" b="1" dirty="0"/>
              <a:t> </a:t>
            </a:r>
            <a:r>
              <a:rPr lang="fi-FI" sz="3200" b="1" dirty="0" err="1"/>
              <a:t>med</a:t>
            </a:r>
            <a:r>
              <a:rPr lang="fi-FI" sz="3200" b="1" dirty="0"/>
              <a:t> </a:t>
            </a:r>
            <a:r>
              <a:rPr lang="fi-FI" sz="3200" b="1" dirty="0" err="1"/>
              <a:t>socialvården</a:t>
            </a:r>
            <a:r>
              <a:rPr lang="fi-FI" sz="3200" b="1" dirty="0"/>
              <a:t> för </a:t>
            </a:r>
            <a:r>
              <a:rPr lang="fi-FI" sz="3200" b="1" dirty="0" err="1"/>
              <a:t>bedömning</a:t>
            </a:r>
            <a:r>
              <a:rPr lang="fi-FI" sz="3200" b="1" dirty="0"/>
              <a:t> av </a:t>
            </a:r>
            <a:r>
              <a:rPr lang="fi-FI" sz="3200" b="1" dirty="0" err="1"/>
              <a:t>stödbehovet</a:t>
            </a:r>
            <a:r>
              <a:rPr lang="fi-FI" sz="3200" dirty="0"/>
              <a:t>: </a:t>
            </a:r>
            <a:r>
              <a:rPr lang="fi-FI" sz="3200" dirty="0" err="1"/>
              <a:t>Om</a:t>
            </a:r>
            <a:r>
              <a:rPr lang="fi-FI" sz="3200" dirty="0"/>
              <a:t> en </a:t>
            </a:r>
            <a:r>
              <a:rPr lang="fi-FI" sz="3200" dirty="0" err="1"/>
              <a:t>yrkesutbildad</a:t>
            </a:r>
            <a:r>
              <a:rPr lang="fi-FI" sz="3200" dirty="0"/>
              <a:t> person </a:t>
            </a:r>
            <a:r>
              <a:rPr lang="fi-FI" sz="3200" dirty="0" err="1"/>
              <a:t>inom</a:t>
            </a:r>
            <a:r>
              <a:rPr lang="fi-FI" sz="3200" dirty="0"/>
              <a:t> </a:t>
            </a:r>
            <a:r>
              <a:rPr lang="fi-FI" sz="3200" dirty="0" err="1"/>
              <a:t>hälso</a:t>
            </a:r>
            <a:r>
              <a:rPr lang="fi-FI" sz="3200" dirty="0"/>
              <a:t>- </a:t>
            </a:r>
            <a:r>
              <a:rPr lang="fi-FI" sz="3200" dirty="0" err="1"/>
              <a:t>och</a:t>
            </a:r>
            <a:r>
              <a:rPr lang="fi-FI" sz="3200" dirty="0"/>
              <a:t> </a:t>
            </a:r>
            <a:r>
              <a:rPr lang="fi-FI" sz="3200" dirty="0" err="1"/>
              <a:t>sjukvården</a:t>
            </a:r>
            <a:r>
              <a:rPr lang="fi-FI" sz="3200" dirty="0"/>
              <a:t>, en </a:t>
            </a:r>
            <a:r>
              <a:rPr lang="fi-FI" sz="3200" dirty="0" err="1"/>
              <a:t>socialkurator</a:t>
            </a:r>
            <a:r>
              <a:rPr lang="fi-FI" sz="3200" dirty="0"/>
              <a:t> </a:t>
            </a:r>
            <a:r>
              <a:rPr lang="fi-FI" sz="3200" dirty="0" err="1"/>
              <a:t>eller</a:t>
            </a:r>
            <a:r>
              <a:rPr lang="fi-FI" sz="3200" dirty="0"/>
              <a:t> </a:t>
            </a:r>
            <a:r>
              <a:rPr lang="fi-FI" sz="3200" dirty="0" err="1"/>
              <a:t>anställd</a:t>
            </a:r>
            <a:r>
              <a:rPr lang="fi-FI" sz="3200" dirty="0"/>
              <a:t> </a:t>
            </a:r>
            <a:r>
              <a:rPr lang="fi-FI" sz="3200" dirty="0" err="1"/>
              <a:t>hos</a:t>
            </a:r>
            <a:r>
              <a:rPr lang="fi-FI" sz="3200" dirty="0"/>
              <a:t> </a:t>
            </a:r>
            <a:r>
              <a:rPr lang="fi-FI" sz="3200" dirty="0" err="1"/>
              <a:t>socialväsen-det</a:t>
            </a:r>
            <a:r>
              <a:rPr lang="fi-FI" sz="3200" dirty="0"/>
              <a:t>, </a:t>
            </a:r>
            <a:r>
              <a:rPr lang="fi-FI" sz="3200" dirty="0" err="1"/>
              <a:t>undervisningsväsendet</a:t>
            </a:r>
            <a:r>
              <a:rPr lang="fi-FI" sz="3200" dirty="0"/>
              <a:t>, </a:t>
            </a:r>
            <a:r>
              <a:rPr lang="fi-FI" sz="3200" dirty="0" err="1"/>
              <a:t>idrottsväsendet</a:t>
            </a:r>
            <a:r>
              <a:rPr lang="fi-FI" sz="3200" dirty="0"/>
              <a:t>, </a:t>
            </a:r>
            <a:r>
              <a:rPr lang="fi-FI" sz="3200" dirty="0" err="1"/>
              <a:t>barndagvår-den</a:t>
            </a:r>
            <a:r>
              <a:rPr lang="fi-FI" sz="3200" dirty="0"/>
              <a:t>, </a:t>
            </a:r>
            <a:r>
              <a:rPr lang="fi-FI" sz="3200" dirty="0" err="1"/>
              <a:t>räddningsverket</a:t>
            </a:r>
            <a:r>
              <a:rPr lang="fi-FI" sz="3200" dirty="0"/>
              <a:t>, </a:t>
            </a:r>
            <a:r>
              <a:rPr lang="fi-FI" sz="3200" dirty="0" err="1"/>
              <a:t>Nödcentralsverket</a:t>
            </a:r>
            <a:r>
              <a:rPr lang="fi-FI" sz="3200" dirty="0"/>
              <a:t>, Tullen, polisen, </a:t>
            </a:r>
            <a:r>
              <a:rPr lang="fi-FI" sz="3200" dirty="0" err="1"/>
              <a:t>Brottspåföljdsmyndigheten</a:t>
            </a:r>
            <a:r>
              <a:rPr lang="fi-FI" sz="3200" dirty="0"/>
              <a:t>, </a:t>
            </a:r>
            <a:r>
              <a:rPr lang="fi-FI" sz="3200" dirty="0" err="1"/>
              <a:t>arbets</a:t>
            </a:r>
            <a:r>
              <a:rPr lang="fi-FI" sz="3200" dirty="0"/>
              <a:t>- </a:t>
            </a:r>
            <a:r>
              <a:rPr lang="fi-FI" sz="3200" dirty="0" err="1"/>
              <a:t>och</a:t>
            </a:r>
            <a:r>
              <a:rPr lang="fi-FI" sz="3200" dirty="0"/>
              <a:t> </a:t>
            </a:r>
            <a:r>
              <a:rPr lang="fi-FI" sz="3200" dirty="0" err="1"/>
              <a:t>närningsmyndig-heten</a:t>
            </a:r>
            <a:r>
              <a:rPr lang="fi-FI" sz="3200" dirty="0"/>
              <a:t>, </a:t>
            </a:r>
            <a:r>
              <a:rPr lang="fi-FI" sz="3200" dirty="0" err="1"/>
              <a:t>Folkpensionsanstalten</a:t>
            </a:r>
            <a:r>
              <a:rPr lang="fi-FI" sz="3200" dirty="0"/>
              <a:t> </a:t>
            </a:r>
            <a:r>
              <a:rPr lang="fi-FI" sz="3200" dirty="0" err="1"/>
              <a:t>eller</a:t>
            </a:r>
            <a:r>
              <a:rPr lang="fi-FI" sz="3200" dirty="0"/>
              <a:t> </a:t>
            </a:r>
            <a:r>
              <a:rPr lang="fi-FI" sz="3200" dirty="0" err="1"/>
              <a:t>utsökningsmyndigheten</a:t>
            </a:r>
            <a:endParaRPr lang="fi-FI" sz="3200" dirty="0"/>
          </a:p>
          <a:p>
            <a:r>
              <a:rPr lang="fi-FI" sz="3200" dirty="0"/>
              <a:t>i </a:t>
            </a:r>
            <a:r>
              <a:rPr lang="fi-FI" sz="3200" dirty="0" err="1"/>
              <a:t>sitt</a:t>
            </a:r>
            <a:r>
              <a:rPr lang="fi-FI" sz="3200" dirty="0"/>
              <a:t> </a:t>
            </a:r>
            <a:r>
              <a:rPr lang="fi-FI" sz="3200" dirty="0" err="1"/>
              <a:t>arbete</a:t>
            </a:r>
            <a:r>
              <a:rPr lang="fi-FI" sz="3200" dirty="0"/>
              <a:t> </a:t>
            </a:r>
            <a:r>
              <a:rPr lang="fi-FI" sz="3200" dirty="0" err="1"/>
              <a:t>fått</a:t>
            </a:r>
            <a:r>
              <a:rPr lang="fi-FI" sz="3200" dirty="0"/>
              <a:t> </a:t>
            </a:r>
            <a:r>
              <a:rPr lang="fi-FI" sz="3200" dirty="0" err="1"/>
              <a:t>kännedom</a:t>
            </a:r>
            <a:r>
              <a:rPr lang="fi-FI" sz="3200" dirty="0"/>
              <a:t> </a:t>
            </a:r>
            <a:r>
              <a:rPr lang="fi-FI" sz="3200" dirty="0" err="1"/>
              <a:t>om</a:t>
            </a:r>
            <a:r>
              <a:rPr lang="fi-FI" sz="3200" dirty="0"/>
              <a:t> en person </a:t>
            </a:r>
            <a:r>
              <a:rPr lang="fi-FI" sz="3200" dirty="0" err="1"/>
              <a:t>vars</a:t>
            </a:r>
            <a:r>
              <a:rPr lang="fi-FI" sz="3200" dirty="0"/>
              <a:t> </a:t>
            </a:r>
            <a:r>
              <a:rPr lang="fi-FI" sz="3200" dirty="0" err="1"/>
              <a:t>behov</a:t>
            </a:r>
            <a:r>
              <a:rPr lang="fi-FI" sz="3200" dirty="0"/>
              <a:t> av </a:t>
            </a:r>
            <a:r>
              <a:rPr lang="fi-FI" sz="3200" dirty="0" err="1"/>
              <a:t>socialvård</a:t>
            </a:r>
            <a:r>
              <a:rPr lang="fi-FI" sz="3200" dirty="0"/>
              <a:t> </a:t>
            </a:r>
            <a:r>
              <a:rPr lang="fi-FI" sz="3200" dirty="0" err="1"/>
              <a:t>är</a:t>
            </a:r>
            <a:r>
              <a:rPr lang="fi-FI" sz="3200" dirty="0"/>
              <a:t> </a:t>
            </a:r>
            <a:r>
              <a:rPr lang="fi-FI" sz="3200" dirty="0" err="1"/>
              <a:t>uppenbart</a:t>
            </a:r>
            <a:r>
              <a:rPr lang="fi-FI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883395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Hur</a:t>
            </a:r>
            <a:r>
              <a:rPr lang="fi-FI" dirty="0"/>
              <a:t> </a:t>
            </a:r>
            <a:r>
              <a:rPr lang="fi-FI" dirty="0" err="1"/>
              <a:t>informationen</a:t>
            </a:r>
            <a:r>
              <a:rPr lang="fi-FI" dirty="0"/>
              <a:t> </a:t>
            </a:r>
            <a:r>
              <a:rPr lang="fi-FI" dirty="0" err="1"/>
              <a:t>når</a:t>
            </a:r>
            <a:r>
              <a:rPr lang="fi-FI" dirty="0"/>
              <a:t>… II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sz="3200" dirty="0" err="1"/>
              <a:t>ska</a:t>
            </a:r>
            <a:r>
              <a:rPr lang="fi-FI" sz="3200" dirty="0"/>
              <a:t> </a:t>
            </a:r>
            <a:r>
              <a:rPr lang="fi-FI" sz="3200" dirty="0" err="1"/>
              <a:t>han</a:t>
            </a:r>
            <a:r>
              <a:rPr lang="fi-FI" sz="3200" dirty="0"/>
              <a:t> </a:t>
            </a:r>
            <a:r>
              <a:rPr lang="fi-FI" sz="3200" dirty="0" err="1"/>
              <a:t>eller</a:t>
            </a:r>
            <a:r>
              <a:rPr lang="fi-FI" sz="3200" dirty="0"/>
              <a:t> </a:t>
            </a:r>
            <a:r>
              <a:rPr lang="fi-FI" sz="3200" dirty="0" err="1"/>
              <a:t>hon</a:t>
            </a:r>
            <a:endParaRPr lang="fi-FI" sz="3200" dirty="0"/>
          </a:p>
          <a:p>
            <a:r>
              <a:rPr lang="fi-FI" sz="3200" dirty="0"/>
              <a:t>1) </a:t>
            </a:r>
            <a:r>
              <a:rPr lang="fi-FI" sz="3200" dirty="0" err="1">
                <a:solidFill>
                  <a:srgbClr val="FF0000"/>
                </a:solidFill>
              </a:rPr>
              <a:t>styra</a:t>
            </a:r>
            <a:r>
              <a:rPr lang="fi-FI" sz="3200" dirty="0">
                <a:solidFill>
                  <a:srgbClr val="FF0000"/>
                </a:solidFill>
              </a:rPr>
              <a:t> </a:t>
            </a:r>
            <a:r>
              <a:rPr lang="fi-FI" sz="3200" dirty="0" err="1">
                <a:solidFill>
                  <a:srgbClr val="FF0000"/>
                </a:solidFill>
              </a:rPr>
              <a:t>personen</a:t>
            </a:r>
            <a:r>
              <a:rPr lang="fi-FI" sz="3200" dirty="0">
                <a:solidFill>
                  <a:srgbClr val="FF0000"/>
                </a:solidFill>
              </a:rPr>
              <a:t> </a:t>
            </a:r>
            <a:r>
              <a:rPr lang="fi-FI" sz="3200" dirty="0" err="1">
                <a:solidFill>
                  <a:srgbClr val="FF0000"/>
                </a:solidFill>
              </a:rPr>
              <a:t>till</a:t>
            </a:r>
            <a:r>
              <a:rPr lang="fi-FI" sz="3200" dirty="0">
                <a:solidFill>
                  <a:srgbClr val="FF0000"/>
                </a:solidFill>
              </a:rPr>
              <a:t> </a:t>
            </a:r>
            <a:r>
              <a:rPr lang="fi-FI" sz="3200" dirty="0" err="1">
                <a:solidFill>
                  <a:srgbClr val="FF0000"/>
                </a:solidFill>
              </a:rPr>
              <a:t>att</a:t>
            </a:r>
            <a:r>
              <a:rPr lang="fi-FI" sz="3200" dirty="0">
                <a:solidFill>
                  <a:srgbClr val="FF0000"/>
                </a:solidFill>
              </a:rPr>
              <a:t> </a:t>
            </a:r>
            <a:r>
              <a:rPr lang="fi-FI" sz="3200" dirty="0" err="1">
                <a:solidFill>
                  <a:srgbClr val="FF0000"/>
                </a:solidFill>
              </a:rPr>
              <a:t>söka</a:t>
            </a:r>
            <a:r>
              <a:rPr lang="fi-FI" sz="3200" dirty="0">
                <a:solidFill>
                  <a:srgbClr val="FF0000"/>
                </a:solidFill>
              </a:rPr>
              <a:t> </a:t>
            </a:r>
            <a:r>
              <a:rPr lang="fi-FI" sz="3200" dirty="0" err="1">
                <a:solidFill>
                  <a:srgbClr val="FF0000"/>
                </a:solidFill>
              </a:rPr>
              <a:t>socialservice</a:t>
            </a:r>
            <a:r>
              <a:rPr lang="fi-FI" sz="3200" dirty="0"/>
              <a:t>,</a:t>
            </a:r>
          </a:p>
          <a:p>
            <a:r>
              <a:rPr lang="fi-FI" sz="3200" dirty="0"/>
              <a:t>2) </a:t>
            </a:r>
            <a:r>
              <a:rPr lang="fi-FI" sz="3200" dirty="0" err="1"/>
              <a:t>eller</a:t>
            </a:r>
            <a:r>
              <a:rPr lang="fi-FI" sz="3200" dirty="0"/>
              <a:t>, </a:t>
            </a:r>
            <a:r>
              <a:rPr lang="fi-FI" sz="3200" dirty="0" err="1"/>
              <a:t>om</a:t>
            </a:r>
            <a:r>
              <a:rPr lang="fi-FI" sz="3200" dirty="0"/>
              <a:t> </a:t>
            </a:r>
            <a:r>
              <a:rPr lang="fi-FI" sz="3200" dirty="0" err="1"/>
              <a:t>personen</a:t>
            </a:r>
            <a:r>
              <a:rPr lang="fi-FI" sz="3200" dirty="0"/>
              <a:t> </a:t>
            </a:r>
            <a:r>
              <a:rPr lang="fi-FI" sz="3200" dirty="0" err="1"/>
              <a:t>samtycker</a:t>
            </a:r>
            <a:r>
              <a:rPr lang="fi-FI" sz="3200" dirty="0"/>
              <a:t> </a:t>
            </a:r>
            <a:r>
              <a:rPr lang="fi-FI" sz="3200" dirty="0" err="1"/>
              <a:t>till</a:t>
            </a:r>
            <a:r>
              <a:rPr lang="fi-FI" sz="3200" dirty="0"/>
              <a:t> </a:t>
            </a:r>
            <a:r>
              <a:rPr lang="fi-FI" sz="3200" dirty="0" err="1"/>
              <a:t>det</a:t>
            </a:r>
            <a:r>
              <a:rPr lang="fi-FI" sz="3200" dirty="0"/>
              <a:t>, </a:t>
            </a:r>
            <a:r>
              <a:rPr lang="fi-FI" sz="3200" dirty="0" err="1">
                <a:solidFill>
                  <a:srgbClr val="FF0000"/>
                </a:solidFill>
              </a:rPr>
              <a:t>kontakta</a:t>
            </a:r>
            <a:r>
              <a:rPr lang="fi-FI" sz="3200" dirty="0">
                <a:solidFill>
                  <a:srgbClr val="FF0000"/>
                </a:solidFill>
              </a:rPr>
              <a:t> </a:t>
            </a:r>
            <a:r>
              <a:rPr lang="fi-FI" sz="3200" dirty="0" err="1">
                <a:solidFill>
                  <a:srgbClr val="FF0000"/>
                </a:solidFill>
              </a:rPr>
              <a:t>den</a:t>
            </a:r>
            <a:r>
              <a:rPr lang="fi-FI" sz="3200" dirty="0">
                <a:solidFill>
                  <a:srgbClr val="FF0000"/>
                </a:solidFill>
              </a:rPr>
              <a:t> </a:t>
            </a:r>
            <a:r>
              <a:rPr lang="fi-FI" sz="3200" dirty="0" err="1">
                <a:solidFill>
                  <a:srgbClr val="FF0000"/>
                </a:solidFill>
              </a:rPr>
              <a:t>myndighet</a:t>
            </a:r>
            <a:r>
              <a:rPr lang="fi-FI" sz="3200" dirty="0">
                <a:solidFill>
                  <a:srgbClr val="FF0000"/>
                </a:solidFill>
              </a:rPr>
              <a:t> </a:t>
            </a:r>
            <a:r>
              <a:rPr lang="fi-FI" sz="3200" dirty="0" err="1">
                <a:solidFill>
                  <a:srgbClr val="FF0000"/>
                </a:solidFill>
              </a:rPr>
              <a:t>som</a:t>
            </a:r>
            <a:r>
              <a:rPr lang="fi-FI" sz="3200" dirty="0">
                <a:solidFill>
                  <a:srgbClr val="FF0000"/>
                </a:solidFill>
              </a:rPr>
              <a:t> </a:t>
            </a:r>
            <a:r>
              <a:rPr lang="fi-FI" sz="3200" dirty="0" err="1">
                <a:solidFill>
                  <a:srgbClr val="FF0000"/>
                </a:solidFill>
              </a:rPr>
              <a:t>ansvarar</a:t>
            </a:r>
            <a:r>
              <a:rPr lang="fi-FI" sz="3200" dirty="0">
                <a:solidFill>
                  <a:srgbClr val="FF0000"/>
                </a:solidFill>
              </a:rPr>
              <a:t> för </a:t>
            </a:r>
            <a:r>
              <a:rPr lang="fi-FI" sz="3200" dirty="0" err="1">
                <a:solidFill>
                  <a:srgbClr val="FF0000"/>
                </a:solidFill>
              </a:rPr>
              <a:t>den</a:t>
            </a:r>
            <a:r>
              <a:rPr lang="fi-FI" sz="3200" dirty="0">
                <a:solidFill>
                  <a:srgbClr val="FF0000"/>
                </a:solidFill>
              </a:rPr>
              <a:t> </a:t>
            </a:r>
            <a:r>
              <a:rPr lang="fi-FI" sz="3200" dirty="0" err="1">
                <a:solidFill>
                  <a:srgbClr val="FF0000"/>
                </a:solidFill>
              </a:rPr>
              <a:t>kommunala</a:t>
            </a:r>
            <a:r>
              <a:rPr lang="fi-FI" sz="3200" dirty="0">
                <a:solidFill>
                  <a:srgbClr val="FF0000"/>
                </a:solidFill>
              </a:rPr>
              <a:t> </a:t>
            </a:r>
            <a:r>
              <a:rPr lang="fi-FI" sz="3200" dirty="0" err="1">
                <a:solidFill>
                  <a:srgbClr val="FF0000"/>
                </a:solidFill>
              </a:rPr>
              <a:t>socialvården</a:t>
            </a:r>
            <a:r>
              <a:rPr lang="fi-FI" sz="3200" dirty="0"/>
              <a:t>, </a:t>
            </a:r>
            <a:r>
              <a:rPr lang="fi-FI" sz="3200" dirty="0" err="1"/>
              <a:t>så</a:t>
            </a:r>
            <a:r>
              <a:rPr lang="fi-FI" sz="3200" dirty="0"/>
              <a:t> </a:t>
            </a:r>
            <a:r>
              <a:rPr lang="fi-FI" sz="3200" dirty="0" err="1"/>
              <a:t>att</a:t>
            </a:r>
            <a:r>
              <a:rPr lang="fi-FI" sz="3200" dirty="0"/>
              <a:t> </a:t>
            </a:r>
            <a:r>
              <a:rPr lang="fi-FI" sz="3200" dirty="0" err="1"/>
              <a:t>stödbehovet</a:t>
            </a:r>
            <a:r>
              <a:rPr lang="fi-FI" sz="3200" dirty="0"/>
              <a:t> </a:t>
            </a:r>
            <a:r>
              <a:rPr lang="fi-FI" sz="3200" dirty="0" err="1"/>
              <a:t>kan</a:t>
            </a:r>
            <a:r>
              <a:rPr lang="fi-FI" sz="3200" dirty="0"/>
              <a:t> </a:t>
            </a:r>
            <a:r>
              <a:rPr lang="fi-FI" sz="3200" dirty="0" err="1"/>
              <a:t>bedömas</a:t>
            </a:r>
            <a:r>
              <a:rPr lang="fi-FI" sz="3200" dirty="0"/>
              <a:t>.</a:t>
            </a:r>
          </a:p>
          <a:p>
            <a:r>
              <a:rPr lang="fi-FI" sz="3200" dirty="0"/>
              <a:t>3) </a:t>
            </a:r>
            <a:r>
              <a:rPr lang="fi-FI" sz="3200" dirty="0" err="1"/>
              <a:t>Om</a:t>
            </a:r>
            <a:r>
              <a:rPr lang="fi-FI" sz="3200" dirty="0"/>
              <a:t> </a:t>
            </a:r>
            <a:r>
              <a:rPr lang="fi-FI" sz="3200" dirty="0" err="1"/>
              <a:t>samtycke</a:t>
            </a:r>
            <a:r>
              <a:rPr lang="fi-FI" sz="3200" dirty="0"/>
              <a:t> </a:t>
            </a:r>
            <a:r>
              <a:rPr lang="fi-FI" sz="3200" dirty="0" err="1"/>
              <a:t>inte</a:t>
            </a:r>
            <a:r>
              <a:rPr lang="fi-FI" sz="3200" dirty="0"/>
              <a:t> </a:t>
            </a:r>
            <a:r>
              <a:rPr lang="fi-FI" sz="3200" dirty="0" err="1"/>
              <a:t>kan</a:t>
            </a:r>
            <a:r>
              <a:rPr lang="fi-FI" sz="3200" dirty="0"/>
              <a:t> </a:t>
            </a:r>
            <a:r>
              <a:rPr lang="fi-FI" sz="3200" dirty="0" err="1"/>
              <a:t>fås</a:t>
            </a:r>
            <a:r>
              <a:rPr lang="fi-FI" sz="3200" dirty="0"/>
              <a:t> </a:t>
            </a:r>
            <a:r>
              <a:rPr lang="fi-FI" sz="3200" dirty="0" err="1"/>
              <a:t>och</a:t>
            </a:r>
            <a:r>
              <a:rPr lang="fi-FI" sz="3200" dirty="0"/>
              <a:t> </a:t>
            </a:r>
            <a:r>
              <a:rPr lang="fi-FI" sz="3200" dirty="0" err="1"/>
              <a:t>personen</a:t>
            </a:r>
            <a:r>
              <a:rPr lang="fi-FI" sz="3200" dirty="0"/>
              <a:t> </a:t>
            </a:r>
            <a:r>
              <a:rPr lang="fi-FI" sz="3200" dirty="0" err="1"/>
              <a:t>är</a:t>
            </a:r>
            <a:r>
              <a:rPr lang="fi-FI" sz="3200" dirty="0"/>
              <a:t> </a:t>
            </a:r>
            <a:r>
              <a:rPr lang="fi-FI" sz="3200" dirty="0" err="1"/>
              <a:t>uppenbart</a:t>
            </a:r>
            <a:r>
              <a:rPr lang="fi-FI" sz="3200" dirty="0"/>
              <a:t> </a:t>
            </a:r>
            <a:r>
              <a:rPr lang="fi-FI" sz="3200" dirty="0" err="1"/>
              <a:t>oförmögen</a:t>
            </a:r>
            <a:r>
              <a:rPr lang="fi-FI" sz="3200" dirty="0"/>
              <a:t> </a:t>
            </a:r>
            <a:r>
              <a:rPr lang="fi-FI" sz="3200" dirty="0" err="1"/>
              <a:t>att</a:t>
            </a:r>
            <a:r>
              <a:rPr lang="fi-FI" sz="3200" dirty="0"/>
              <a:t> </a:t>
            </a:r>
            <a:r>
              <a:rPr lang="fi-FI" sz="3200" dirty="0" err="1"/>
              <a:t>svara</a:t>
            </a:r>
            <a:r>
              <a:rPr lang="fi-FI" sz="3200" dirty="0"/>
              <a:t> för </a:t>
            </a:r>
            <a:r>
              <a:rPr lang="fi-FI" sz="3200" dirty="0" err="1"/>
              <a:t>sin</a:t>
            </a:r>
            <a:r>
              <a:rPr lang="fi-FI" sz="3200" dirty="0"/>
              <a:t> </a:t>
            </a:r>
            <a:r>
              <a:rPr lang="fi-FI" sz="3200" dirty="0" err="1"/>
              <a:t>omsorg</a:t>
            </a:r>
            <a:r>
              <a:rPr lang="fi-FI" sz="3200" dirty="0"/>
              <a:t>, </a:t>
            </a:r>
            <a:r>
              <a:rPr lang="fi-FI" sz="3200" dirty="0" err="1"/>
              <a:t>hälsa</a:t>
            </a:r>
            <a:r>
              <a:rPr lang="fi-FI" sz="3200" dirty="0"/>
              <a:t> </a:t>
            </a:r>
            <a:r>
              <a:rPr lang="fi-FI" sz="3200" dirty="0" err="1"/>
              <a:t>eller</a:t>
            </a:r>
            <a:r>
              <a:rPr lang="fi-FI" sz="3200" dirty="0"/>
              <a:t> </a:t>
            </a:r>
            <a:r>
              <a:rPr lang="fi-FI" sz="3200" dirty="0" err="1"/>
              <a:t>säkerhet</a:t>
            </a:r>
            <a:r>
              <a:rPr lang="fi-FI" sz="3200" dirty="0"/>
              <a:t> </a:t>
            </a:r>
            <a:r>
              <a:rPr lang="fi-FI" sz="3200" dirty="0" err="1"/>
              <a:t>eller</a:t>
            </a:r>
            <a:r>
              <a:rPr lang="fi-FI" sz="3200" dirty="0"/>
              <a:t> </a:t>
            </a:r>
            <a:r>
              <a:rPr lang="fi-FI" sz="3200" dirty="0" err="1"/>
              <a:t>om</a:t>
            </a:r>
            <a:r>
              <a:rPr lang="fi-FI" sz="3200" dirty="0"/>
              <a:t> ett </a:t>
            </a:r>
            <a:r>
              <a:rPr lang="fi-FI" sz="3200" dirty="0" err="1"/>
              <a:t>barns</a:t>
            </a:r>
            <a:r>
              <a:rPr lang="fi-FI" sz="3200" dirty="0"/>
              <a:t> </a:t>
            </a:r>
            <a:r>
              <a:rPr lang="fi-FI" sz="3200" dirty="0" err="1"/>
              <a:t>bästa</a:t>
            </a:r>
            <a:r>
              <a:rPr lang="fi-FI" sz="3200" dirty="0"/>
              <a:t> </a:t>
            </a:r>
            <a:r>
              <a:rPr lang="fi-FI" sz="3200" dirty="0" err="1"/>
              <a:t>absolut</a:t>
            </a:r>
            <a:r>
              <a:rPr lang="fi-FI" sz="3200" dirty="0"/>
              <a:t> </a:t>
            </a:r>
            <a:r>
              <a:rPr lang="fi-FI" sz="3200" dirty="0" err="1"/>
              <a:t>kräver</a:t>
            </a:r>
            <a:r>
              <a:rPr lang="fi-FI" sz="3200" dirty="0"/>
              <a:t> </a:t>
            </a:r>
            <a:r>
              <a:rPr lang="fi-FI" sz="3200" dirty="0" err="1"/>
              <a:t>det</a:t>
            </a:r>
            <a:r>
              <a:rPr lang="fi-FI" sz="3200" dirty="0"/>
              <a:t>, </a:t>
            </a:r>
            <a:r>
              <a:rPr lang="fi-FI" sz="3200" dirty="0" err="1"/>
              <a:t>ska</a:t>
            </a:r>
            <a:r>
              <a:rPr lang="fi-FI" sz="3200" dirty="0"/>
              <a:t> de </a:t>
            </a:r>
            <a:r>
              <a:rPr lang="fi-FI" sz="3200" dirty="0" err="1"/>
              <a:t>personer</a:t>
            </a:r>
            <a:r>
              <a:rPr lang="fi-FI" sz="3200" dirty="0"/>
              <a:t> </a:t>
            </a:r>
            <a:r>
              <a:rPr lang="fi-FI" sz="3200" dirty="0" err="1"/>
              <a:t>som</a:t>
            </a:r>
            <a:r>
              <a:rPr lang="fi-FI" sz="3200" dirty="0"/>
              <a:t> </a:t>
            </a:r>
            <a:r>
              <a:rPr lang="fi-FI" sz="3200" dirty="0" err="1"/>
              <a:t>avses</a:t>
            </a:r>
            <a:r>
              <a:rPr lang="fi-FI" sz="3200" dirty="0"/>
              <a:t> i 1 mom. </a:t>
            </a:r>
            <a:r>
              <a:rPr lang="fi-FI" sz="3200" dirty="0" err="1"/>
              <a:t>utan</a:t>
            </a:r>
            <a:r>
              <a:rPr lang="fi-FI" sz="3200" dirty="0"/>
              <a:t> </a:t>
            </a:r>
            <a:r>
              <a:rPr lang="fi-FI" sz="3200" dirty="0" err="1"/>
              <a:t>dröjsmål</a:t>
            </a:r>
            <a:r>
              <a:rPr lang="fi-FI" sz="3200" dirty="0"/>
              <a:t> </a:t>
            </a:r>
            <a:r>
              <a:rPr lang="fi-FI" sz="3200" dirty="0" err="1">
                <a:solidFill>
                  <a:srgbClr val="FF0000"/>
                </a:solidFill>
              </a:rPr>
              <a:t>göra</a:t>
            </a:r>
            <a:r>
              <a:rPr lang="fi-FI" sz="3200" dirty="0">
                <a:solidFill>
                  <a:srgbClr val="FF0000"/>
                </a:solidFill>
              </a:rPr>
              <a:t> en </a:t>
            </a:r>
            <a:r>
              <a:rPr lang="fi-FI" sz="3200" dirty="0" err="1">
                <a:solidFill>
                  <a:srgbClr val="FF0000"/>
                </a:solidFill>
              </a:rPr>
              <a:t>anmälan</a:t>
            </a:r>
            <a:r>
              <a:rPr lang="fi-FI" sz="3200" dirty="0">
                <a:solidFill>
                  <a:srgbClr val="FF0000"/>
                </a:solidFill>
              </a:rPr>
              <a:t> </a:t>
            </a:r>
            <a:r>
              <a:rPr lang="fi-FI" sz="3200" dirty="0" err="1">
                <a:solidFill>
                  <a:srgbClr val="FF0000"/>
                </a:solidFill>
              </a:rPr>
              <a:t>om</a:t>
            </a:r>
            <a:r>
              <a:rPr lang="fi-FI" sz="3200" dirty="0">
                <a:solidFill>
                  <a:srgbClr val="FF0000"/>
                </a:solidFill>
              </a:rPr>
              <a:t> </a:t>
            </a:r>
            <a:r>
              <a:rPr lang="fi-FI" sz="3200" dirty="0" err="1">
                <a:solidFill>
                  <a:srgbClr val="FF0000"/>
                </a:solidFill>
              </a:rPr>
              <a:t>behovet</a:t>
            </a:r>
            <a:r>
              <a:rPr lang="fi-FI" sz="3200" dirty="0">
                <a:solidFill>
                  <a:srgbClr val="FF0000"/>
                </a:solidFill>
              </a:rPr>
              <a:t> av </a:t>
            </a:r>
            <a:r>
              <a:rPr lang="fi-FI" sz="3200" dirty="0" err="1">
                <a:solidFill>
                  <a:srgbClr val="FF0000"/>
                </a:solidFill>
              </a:rPr>
              <a:t>socialvård</a:t>
            </a:r>
            <a:r>
              <a:rPr lang="fi-FI" sz="3200" dirty="0"/>
              <a:t> </a:t>
            </a:r>
            <a:r>
              <a:rPr lang="fi-FI" sz="3200" dirty="0" err="1"/>
              <a:t>trots</a:t>
            </a:r>
            <a:r>
              <a:rPr lang="fi-FI" sz="3200" dirty="0"/>
              <a:t> </a:t>
            </a:r>
            <a:r>
              <a:rPr lang="fi-FI" sz="3200" dirty="0" err="1"/>
              <a:t>seketessbestämmelserna</a:t>
            </a:r>
            <a:r>
              <a:rPr lang="fi-FI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73670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Hur</a:t>
            </a:r>
            <a:r>
              <a:rPr lang="fi-FI" dirty="0"/>
              <a:t> </a:t>
            </a:r>
            <a:r>
              <a:rPr lang="fi-FI" dirty="0" err="1"/>
              <a:t>informationen</a:t>
            </a:r>
            <a:r>
              <a:rPr lang="fi-FI" dirty="0"/>
              <a:t> </a:t>
            </a:r>
            <a:r>
              <a:rPr lang="fi-FI" dirty="0" err="1"/>
              <a:t>når</a:t>
            </a:r>
            <a:r>
              <a:rPr lang="fi-FI" dirty="0"/>
              <a:t>… III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SVL 35 § 3 </a:t>
            </a:r>
            <a:r>
              <a:rPr lang="fi-FI" sz="3200" dirty="0" err="1"/>
              <a:t>och</a:t>
            </a:r>
            <a:r>
              <a:rPr lang="fi-FI" sz="3200" dirty="0"/>
              <a:t> 4 mom.:</a:t>
            </a:r>
          </a:p>
          <a:p>
            <a:r>
              <a:rPr lang="fi-FI" sz="3200" dirty="0" err="1"/>
              <a:t>Även</a:t>
            </a:r>
            <a:r>
              <a:rPr lang="fi-FI" sz="3200" dirty="0"/>
              <a:t> </a:t>
            </a:r>
            <a:r>
              <a:rPr lang="fi-FI" sz="3200" dirty="0" err="1"/>
              <a:t>någon</a:t>
            </a:r>
            <a:r>
              <a:rPr lang="fi-FI" sz="3200" dirty="0"/>
              <a:t> annan person </a:t>
            </a:r>
            <a:r>
              <a:rPr lang="fi-FI" sz="3200" dirty="0" err="1"/>
              <a:t>än</a:t>
            </a:r>
            <a:r>
              <a:rPr lang="fi-FI" sz="3200" dirty="0"/>
              <a:t> </a:t>
            </a:r>
            <a:r>
              <a:rPr lang="fi-FI" sz="3200" dirty="0" err="1"/>
              <a:t>som</a:t>
            </a:r>
            <a:r>
              <a:rPr lang="fi-FI" sz="3200" dirty="0"/>
              <a:t> </a:t>
            </a:r>
            <a:r>
              <a:rPr lang="fi-FI" sz="3200" dirty="0" err="1"/>
              <a:t>avses</a:t>
            </a:r>
            <a:r>
              <a:rPr lang="fi-FI" sz="3200" dirty="0"/>
              <a:t> i 1 mom. </a:t>
            </a:r>
            <a:r>
              <a:rPr lang="fi-FI" sz="3200" dirty="0" err="1">
                <a:solidFill>
                  <a:srgbClr val="FF0000"/>
                </a:solidFill>
              </a:rPr>
              <a:t>kan</a:t>
            </a:r>
            <a:r>
              <a:rPr lang="fi-FI" sz="3200" dirty="0"/>
              <a:t> </a:t>
            </a:r>
            <a:r>
              <a:rPr lang="fi-FI" sz="3200" dirty="0" err="1"/>
              <a:t>göra</a:t>
            </a:r>
            <a:r>
              <a:rPr lang="fi-FI" sz="3200" dirty="0"/>
              <a:t> </a:t>
            </a:r>
            <a:r>
              <a:rPr lang="fi-FI" sz="3200" dirty="0" err="1"/>
              <a:t>anmälan</a:t>
            </a:r>
            <a:r>
              <a:rPr lang="fi-FI" sz="3200" dirty="0"/>
              <a:t> </a:t>
            </a:r>
            <a:r>
              <a:rPr lang="fi-FI" sz="3200" dirty="0" err="1"/>
              <a:t>trots</a:t>
            </a:r>
            <a:r>
              <a:rPr lang="fi-FI" sz="3200" dirty="0"/>
              <a:t> </a:t>
            </a:r>
            <a:r>
              <a:rPr lang="fi-FI" sz="3200" dirty="0" err="1"/>
              <a:t>sekretessbestämmelser</a:t>
            </a:r>
            <a:r>
              <a:rPr lang="fi-FI" sz="3200" dirty="0"/>
              <a:t>.</a:t>
            </a:r>
          </a:p>
          <a:p>
            <a:r>
              <a:rPr lang="fi-FI" sz="3200" dirty="0"/>
              <a:t>I 25 </a:t>
            </a:r>
            <a:r>
              <a:rPr lang="fi-FI" sz="3200" dirty="0" err="1"/>
              <a:t>och</a:t>
            </a:r>
            <a:r>
              <a:rPr lang="fi-FI" sz="3200" dirty="0"/>
              <a:t> 25 c § i </a:t>
            </a:r>
            <a:r>
              <a:rPr lang="fi-FI" sz="3200" dirty="0" err="1"/>
              <a:t>barnskyddslagen</a:t>
            </a:r>
            <a:r>
              <a:rPr lang="fi-FI" sz="3200" dirty="0"/>
              <a:t> </a:t>
            </a:r>
            <a:r>
              <a:rPr lang="fi-FI" sz="3200" dirty="0" err="1"/>
              <a:t>finns</a:t>
            </a:r>
            <a:r>
              <a:rPr lang="fi-FI" sz="3200" dirty="0"/>
              <a:t> </a:t>
            </a:r>
            <a:r>
              <a:rPr lang="fi-FI" sz="3200" dirty="0" err="1"/>
              <a:t>bestämmelser</a:t>
            </a:r>
            <a:r>
              <a:rPr lang="fi-FI" sz="3200" dirty="0"/>
              <a:t> </a:t>
            </a:r>
            <a:r>
              <a:rPr lang="fi-FI" sz="3200" dirty="0" err="1"/>
              <a:t>om</a:t>
            </a:r>
            <a:r>
              <a:rPr lang="fi-FI" sz="3200" dirty="0"/>
              <a:t> </a:t>
            </a:r>
            <a:r>
              <a:rPr lang="fi-FI" sz="3200" dirty="0" err="1"/>
              <a:t>barnskyddsanmälan</a:t>
            </a:r>
            <a:r>
              <a:rPr lang="fi-FI" sz="3200" dirty="0"/>
              <a:t> </a:t>
            </a:r>
            <a:r>
              <a:rPr lang="fi-FI" sz="3200" dirty="0" err="1"/>
              <a:t>och</a:t>
            </a:r>
            <a:r>
              <a:rPr lang="fi-FI" sz="3200" dirty="0"/>
              <a:t> </a:t>
            </a:r>
            <a:r>
              <a:rPr lang="fi-FI" sz="3200" dirty="0" err="1"/>
              <a:t>föregripande</a:t>
            </a:r>
            <a:r>
              <a:rPr lang="fi-FI" sz="3200" dirty="0"/>
              <a:t> </a:t>
            </a:r>
            <a:r>
              <a:rPr lang="fi-FI" sz="3200" dirty="0" err="1"/>
              <a:t>barnskyddsanmälan</a:t>
            </a:r>
            <a:r>
              <a:rPr lang="fi-FI" sz="3200" dirty="0"/>
              <a:t>. </a:t>
            </a:r>
            <a:r>
              <a:rPr lang="fi-FI" sz="3200" dirty="0" err="1"/>
              <a:t>Om</a:t>
            </a:r>
            <a:r>
              <a:rPr lang="fi-FI" sz="3200" dirty="0"/>
              <a:t> </a:t>
            </a:r>
            <a:r>
              <a:rPr lang="fi-FI" sz="3200" dirty="0" err="1"/>
              <a:t>den</a:t>
            </a:r>
            <a:r>
              <a:rPr lang="fi-FI" sz="3200" dirty="0"/>
              <a:t> </a:t>
            </a:r>
            <a:r>
              <a:rPr lang="fi-FI" sz="3200" dirty="0" err="1"/>
              <a:t>anmälningspliktiga</a:t>
            </a:r>
            <a:r>
              <a:rPr lang="fi-FI" sz="3200" dirty="0"/>
              <a:t> i </a:t>
            </a:r>
            <a:r>
              <a:rPr lang="fi-FI" sz="3200" dirty="0" err="1"/>
              <a:t>enlighet</a:t>
            </a:r>
            <a:r>
              <a:rPr lang="fi-FI" sz="3200" dirty="0"/>
              <a:t> </a:t>
            </a:r>
            <a:r>
              <a:rPr lang="fi-FI" sz="3200" dirty="0" err="1"/>
              <a:t>med</a:t>
            </a:r>
            <a:r>
              <a:rPr lang="fi-FI" sz="3200" dirty="0"/>
              <a:t> 1-3 mom. </a:t>
            </a:r>
            <a:r>
              <a:rPr lang="fi-FI" sz="3200" dirty="0" err="1">
                <a:solidFill>
                  <a:srgbClr val="FF0000"/>
                </a:solidFill>
              </a:rPr>
              <a:t>utan</a:t>
            </a:r>
            <a:r>
              <a:rPr lang="fi-FI" sz="3200" dirty="0">
                <a:solidFill>
                  <a:srgbClr val="FF0000"/>
                </a:solidFill>
              </a:rPr>
              <a:t> </a:t>
            </a:r>
            <a:r>
              <a:rPr lang="fi-FI" sz="3200" dirty="0" err="1">
                <a:solidFill>
                  <a:srgbClr val="FF0000"/>
                </a:solidFill>
              </a:rPr>
              <a:t>dröjsmål</a:t>
            </a:r>
            <a:r>
              <a:rPr lang="fi-FI" sz="3200" dirty="0">
                <a:solidFill>
                  <a:srgbClr val="FF0000"/>
                </a:solidFill>
              </a:rPr>
              <a:t> </a:t>
            </a:r>
            <a:r>
              <a:rPr lang="fi-FI" sz="3200" dirty="0" err="1">
                <a:solidFill>
                  <a:srgbClr val="FF0000"/>
                </a:solidFill>
              </a:rPr>
              <a:t>har</a:t>
            </a:r>
            <a:r>
              <a:rPr lang="fi-FI" sz="3200" dirty="0">
                <a:solidFill>
                  <a:srgbClr val="FF0000"/>
                </a:solidFill>
              </a:rPr>
              <a:t> </a:t>
            </a:r>
            <a:r>
              <a:rPr lang="fi-FI" sz="3200" dirty="0" err="1">
                <a:solidFill>
                  <a:srgbClr val="FF0000"/>
                </a:solidFill>
              </a:rPr>
              <a:t>kontaktat</a:t>
            </a:r>
            <a:r>
              <a:rPr lang="fi-FI" sz="3200" dirty="0">
                <a:solidFill>
                  <a:srgbClr val="FF0000"/>
                </a:solidFill>
              </a:rPr>
              <a:t> </a:t>
            </a:r>
            <a:r>
              <a:rPr lang="fi-FI" sz="3200" dirty="0" err="1">
                <a:solidFill>
                  <a:srgbClr val="FF0000"/>
                </a:solidFill>
              </a:rPr>
              <a:t>socialmyndigheten</a:t>
            </a:r>
            <a:r>
              <a:rPr lang="fi-FI" sz="3200" dirty="0">
                <a:solidFill>
                  <a:srgbClr val="FF0000"/>
                </a:solidFill>
              </a:rPr>
              <a:t> </a:t>
            </a:r>
            <a:r>
              <a:rPr lang="fi-FI" sz="3200" dirty="0" err="1">
                <a:solidFill>
                  <a:srgbClr val="FF0000"/>
                </a:solidFill>
              </a:rPr>
              <a:t>och</a:t>
            </a:r>
            <a:r>
              <a:rPr lang="fi-FI" sz="3200" dirty="0">
                <a:solidFill>
                  <a:srgbClr val="FF0000"/>
                </a:solidFill>
              </a:rPr>
              <a:t> </a:t>
            </a:r>
            <a:r>
              <a:rPr lang="fi-FI" sz="3200" dirty="0" err="1">
                <a:solidFill>
                  <a:srgbClr val="FF0000"/>
                </a:solidFill>
              </a:rPr>
              <a:t>uppgett</a:t>
            </a:r>
            <a:r>
              <a:rPr lang="fi-FI" sz="3200" dirty="0">
                <a:solidFill>
                  <a:srgbClr val="FF0000"/>
                </a:solidFill>
              </a:rPr>
              <a:t> </a:t>
            </a:r>
            <a:r>
              <a:rPr lang="fi-FI" sz="3200" dirty="0" err="1">
                <a:solidFill>
                  <a:srgbClr val="FF0000"/>
                </a:solidFill>
              </a:rPr>
              <a:t>orsakerna</a:t>
            </a:r>
            <a:r>
              <a:rPr lang="fi-FI" sz="3200" dirty="0">
                <a:solidFill>
                  <a:srgbClr val="FF0000"/>
                </a:solidFill>
              </a:rPr>
              <a:t> </a:t>
            </a:r>
            <a:r>
              <a:rPr lang="fi-FI" sz="3200" dirty="0" err="1">
                <a:solidFill>
                  <a:srgbClr val="FF0000"/>
                </a:solidFill>
              </a:rPr>
              <a:t>till</a:t>
            </a:r>
            <a:r>
              <a:rPr lang="fi-FI" sz="3200" dirty="0">
                <a:solidFill>
                  <a:srgbClr val="FF0000"/>
                </a:solidFill>
              </a:rPr>
              <a:t> </a:t>
            </a:r>
            <a:r>
              <a:rPr lang="fi-FI" sz="3200" dirty="0" err="1">
                <a:solidFill>
                  <a:srgbClr val="FF0000"/>
                </a:solidFill>
              </a:rPr>
              <a:t>kontakten</a:t>
            </a:r>
            <a:r>
              <a:rPr lang="fi-FI" sz="3200" dirty="0">
                <a:solidFill>
                  <a:srgbClr val="FF0000"/>
                </a:solidFill>
              </a:rPr>
              <a:t>, </a:t>
            </a:r>
            <a:r>
              <a:rPr lang="fi-FI" sz="3200" dirty="0" err="1">
                <a:solidFill>
                  <a:srgbClr val="FF0000"/>
                </a:solidFill>
              </a:rPr>
              <a:t>behöver</a:t>
            </a:r>
            <a:r>
              <a:rPr lang="fi-FI" sz="3200" dirty="0">
                <a:solidFill>
                  <a:srgbClr val="FF0000"/>
                </a:solidFill>
              </a:rPr>
              <a:t> </a:t>
            </a:r>
            <a:r>
              <a:rPr lang="fi-FI" sz="3200" dirty="0" err="1">
                <a:solidFill>
                  <a:srgbClr val="FF0000"/>
                </a:solidFill>
              </a:rPr>
              <a:t>ingen</a:t>
            </a:r>
            <a:r>
              <a:rPr lang="fi-FI" sz="3200" dirty="0">
                <a:solidFill>
                  <a:srgbClr val="FF0000"/>
                </a:solidFill>
              </a:rPr>
              <a:t> </a:t>
            </a:r>
            <a:r>
              <a:rPr lang="fi-FI" sz="3200" dirty="0" err="1">
                <a:solidFill>
                  <a:srgbClr val="FF0000"/>
                </a:solidFill>
              </a:rPr>
              <a:t>barnskyddsanmälan</a:t>
            </a:r>
            <a:r>
              <a:rPr lang="fi-FI" sz="3200" dirty="0">
                <a:solidFill>
                  <a:srgbClr val="FF0000"/>
                </a:solidFill>
              </a:rPr>
              <a:t> </a:t>
            </a:r>
            <a:r>
              <a:rPr lang="fi-FI" sz="3200" dirty="0" err="1">
                <a:solidFill>
                  <a:srgbClr val="FF0000"/>
                </a:solidFill>
              </a:rPr>
              <a:t>göras</a:t>
            </a:r>
            <a:r>
              <a:rPr lang="fi-FI" sz="3200" dirty="0">
                <a:solidFill>
                  <a:srgbClr val="FF0000"/>
                </a:solidFill>
              </a:rPr>
              <a:t> </a:t>
            </a:r>
            <a:r>
              <a:rPr lang="fi-FI" sz="3200" dirty="0" err="1">
                <a:solidFill>
                  <a:srgbClr val="FF0000"/>
                </a:solidFill>
              </a:rPr>
              <a:t>på</a:t>
            </a:r>
            <a:r>
              <a:rPr lang="fi-FI" sz="3200" dirty="0">
                <a:solidFill>
                  <a:srgbClr val="FF0000"/>
                </a:solidFill>
              </a:rPr>
              <a:t> </a:t>
            </a:r>
            <a:r>
              <a:rPr lang="fi-FI" sz="3200" dirty="0" err="1">
                <a:solidFill>
                  <a:srgbClr val="FF0000"/>
                </a:solidFill>
              </a:rPr>
              <a:t>grundval</a:t>
            </a:r>
            <a:r>
              <a:rPr lang="fi-FI" sz="3200" dirty="0">
                <a:solidFill>
                  <a:srgbClr val="FF0000"/>
                </a:solidFill>
              </a:rPr>
              <a:t> av </a:t>
            </a:r>
            <a:r>
              <a:rPr lang="fi-FI" sz="3200" dirty="0" err="1">
                <a:solidFill>
                  <a:srgbClr val="FF0000"/>
                </a:solidFill>
              </a:rPr>
              <a:t>samma</a:t>
            </a:r>
            <a:r>
              <a:rPr lang="fi-FI" sz="3200" dirty="0">
                <a:solidFill>
                  <a:srgbClr val="FF0000"/>
                </a:solidFill>
              </a:rPr>
              <a:t> </a:t>
            </a:r>
            <a:r>
              <a:rPr lang="fi-FI" sz="3200" dirty="0" err="1">
                <a:solidFill>
                  <a:srgbClr val="FF0000"/>
                </a:solidFill>
              </a:rPr>
              <a:t>uppgifter</a:t>
            </a:r>
            <a:r>
              <a:rPr lang="fi-FI" sz="32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0576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36 §: </a:t>
            </a:r>
            <a:r>
              <a:rPr lang="fi-FI" dirty="0" err="1"/>
              <a:t>Bedömning</a:t>
            </a:r>
            <a:r>
              <a:rPr lang="fi-FI" dirty="0"/>
              <a:t> av </a:t>
            </a:r>
            <a:r>
              <a:rPr lang="fi-FI" dirty="0" err="1"/>
              <a:t>servicebehovet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sz="3200" dirty="0" err="1"/>
              <a:t>När</a:t>
            </a:r>
            <a:r>
              <a:rPr lang="fi-FI" sz="3200" dirty="0"/>
              <a:t> en </a:t>
            </a:r>
            <a:r>
              <a:rPr lang="fi-FI" sz="3200" dirty="0" err="1"/>
              <a:t>anställd</a:t>
            </a:r>
            <a:r>
              <a:rPr lang="fi-FI" sz="3200" dirty="0"/>
              <a:t> </a:t>
            </a:r>
            <a:r>
              <a:rPr lang="fi-FI" sz="3200" dirty="0" err="1"/>
              <a:t>inom</a:t>
            </a:r>
            <a:r>
              <a:rPr lang="fi-FI" sz="3200" dirty="0"/>
              <a:t> </a:t>
            </a:r>
            <a:r>
              <a:rPr lang="fi-FI" sz="3200" dirty="0" err="1"/>
              <a:t>socialvården</a:t>
            </a:r>
            <a:r>
              <a:rPr lang="fi-FI" sz="3200" dirty="0"/>
              <a:t> </a:t>
            </a:r>
            <a:r>
              <a:rPr lang="fi-FI" sz="3200" dirty="0" err="1"/>
              <a:t>har</a:t>
            </a:r>
            <a:r>
              <a:rPr lang="fi-FI" sz="3200" dirty="0"/>
              <a:t> </a:t>
            </a:r>
            <a:r>
              <a:rPr lang="fi-FI" sz="3200" dirty="0" err="1"/>
              <a:t>fått</a:t>
            </a:r>
            <a:r>
              <a:rPr lang="fi-FI" sz="3200" dirty="0"/>
              <a:t> </a:t>
            </a:r>
            <a:r>
              <a:rPr lang="fi-FI" sz="3200" dirty="0" err="1"/>
              <a:t>kännedom</a:t>
            </a:r>
            <a:r>
              <a:rPr lang="fi-FI" sz="3200" dirty="0"/>
              <a:t> </a:t>
            </a:r>
            <a:r>
              <a:rPr lang="fi-FI" sz="3200" dirty="0" err="1"/>
              <a:t>om</a:t>
            </a:r>
            <a:r>
              <a:rPr lang="fi-FI" sz="3200" dirty="0"/>
              <a:t> en person i </a:t>
            </a:r>
            <a:r>
              <a:rPr lang="fi-FI" sz="3200" dirty="0" err="1"/>
              <a:t>behov</a:t>
            </a:r>
            <a:r>
              <a:rPr lang="fi-FI" sz="3200" dirty="0"/>
              <a:t> av </a:t>
            </a:r>
            <a:r>
              <a:rPr lang="fi-FI" sz="3200" dirty="0" err="1"/>
              <a:t>socialvård</a:t>
            </a:r>
            <a:r>
              <a:rPr lang="fi-FI" sz="3200" dirty="0"/>
              <a:t>, </a:t>
            </a:r>
            <a:r>
              <a:rPr lang="fi-FI" sz="3200" dirty="0" err="1"/>
              <a:t>ska</a:t>
            </a:r>
            <a:r>
              <a:rPr lang="fi-FI" sz="3200" dirty="0"/>
              <a:t> </a:t>
            </a:r>
            <a:r>
              <a:rPr lang="fi-FI" sz="3200" dirty="0" err="1"/>
              <a:t>den</a:t>
            </a:r>
            <a:r>
              <a:rPr lang="fi-FI" sz="3200" dirty="0"/>
              <a:t> </a:t>
            </a:r>
            <a:r>
              <a:rPr lang="fi-FI" sz="3200" dirty="0" err="1"/>
              <a:t>anställda</a:t>
            </a:r>
            <a:endParaRPr lang="fi-FI" sz="3200" dirty="0"/>
          </a:p>
          <a:p>
            <a:pPr lvl="1"/>
            <a:r>
              <a:rPr lang="fi-FI" sz="2800" dirty="0"/>
              <a:t>i </a:t>
            </a:r>
            <a:r>
              <a:rPr lang="fi-FI" sz="2800" dirty="0" err="1"/>
              <a:t>första</a:t>
            </a:r>
            <a:r>
              <a:rPr lang="fi-FI" sz="2800" dirty="0"/>
              <a:t> </a:t>
            </a:r>
            <a:r>
              <a:rPr lang="fi-FI" sz="2800" dirty="0" err="1"/>
              <a:t>hand</a:t>
            </a:r>
            <a:r>
              <a:rPr lang="fi-FI" sz="2800" dirty="0"/>
              <a:t> se </a:t>
            </a:r>
            <a:r>
              <a:rPr lang="fi-FI" sz="2800" dirty="0" err="1"/>
              <a:t>till</a:t>
            </a:r>
            <a:r>
              <a:rPr lang="fi-FI" sz="2800" dirty="0"/>
              <a:t> </a:t>
            </a:r>
            <a:r>
              <a:rPr lang="fi-FI" sz="2800" dirty="0" err="1"/>
              <a:t>att</a:t>
            </a:r>
            <a:r>
              <a:rPr lang="fi-FI" sz="2800" dirty="0"/>
              <a:t> </a:t>
            </a:r>
            <a:r>
              <a:rPr lang="fi-FI" sz="2800" dirty="0" err="1"/>
              <a:t>personens</a:t>
            </a:r>
            <a:r>
              <a:rPr lang="fi-FI" sz="2800" dirty="0"/>
              <a:t> </a:t>
            </a:r>
            <a:r>
              <a:rPr lang="fi-FI" sz="2800" dirty="0" err="1"/>
              <a:t>behov</a:t>
            </a:r>
            <a:r>
              <a:rPr lang="fi-FI" sz="2800" dirty="0"/>
              <a:t> av </a:t>
            </a:r>
            <a:r>
              <a:rPr lang="fi-FI" sz="2800" dirty="0" err="1">
                <a:solidFill>
                  <a:srgbClr val="FF0000"/>
                </a:solidFill>
              </a:rPr>
              <a:t>brådskande</a:t>
            </a:r>
            <a:r>
              <a:rPr lang="fi-FI" sz="2800" dirty="0">
                <a:solidFill>
                  <a:srgbClr val="FF0000"/>
                </a:solidFill>
              </a:rPr>
              <a:t> </a:t>
            </a:r>
            <a:r>
              <a:rPr lang="fi-FI" sz="2800" dirty="0" err="1">
                <a:solidFill>
                  <a:srgbClr val="FF0000"/>
                </a:solidFill>
              </a:rPr>
              <a:t>hjälp</a:t>
            </a:r>
            <a:r>
              <a:rPr lang="fi-FI" sz="2800" dirty="0">
                <a:solidFill>
                  <a:srgbClr val="FF0000"/>
                </a:solidFill>
              </a:rPr>
              <a:t> </a:t>
            </a:r>
            <a:r>
              <a:rPr lang="fi-FI" sz="2800" dirty="0" err="1"/>
              <a:t>omedelbart</a:t>
            </a:r>
            <a:r>
              <a:rPr lang="fi-FI" sz="2800" dirty="0"/>
              <a:t> </a:t>
            </a:r>
            <a:r>
              <a:rPr lang="fi-FI" sz="2800" dirty="0" err="1"/>
              <a:t>bedöms</a:t>
            </a:r>
            <a:r>
              <a:rPr lang="fi-FI" sz="2800" dirty="0"/>
              <a:t>.</a:t>
            </a:r>
          </a:p>
          <a:p>
            <a:pPr lvl="1"/>
            <a:r>
              <a:rPr lang="fi-FI" sz="2800" dirty="0" err="1"/>
              <a:t>Dessutom</a:t>
            </a:r>
            <a:r>
              <a:rPr lang="fi-FI" sz="2800" dirty="0"/>
              <a:t> </a:t>
            </a:r>
            <a:r>
              <a:rPr lang="fi-FI" sz="2800" dirty="0" err="1"/>
              <a:t>har</a:t>
            </a:r>
            <a:r>
              <a:rPr lang="fi-FI" sz="2800" dirty="0"/>
              <a:t> </a:t>
            </a:r>
            <a:r>
              <a:rPr lang="fi-FI" sz="2800" dirty="0" err="1"/>
              <a:t>personen</a:t>
            </a:r>
            <a:r>
              <a:rPr lang="fi-FI" sz="2800" dirty="0"/>
              <a:t> </a:t>
            </a:r>
            <a:r>
              <a:rPr lang="fi-FI" sz="2800" dirty="0" err="1"/>
              <a:t>rätt</a:t>
            </a:r>
            <a:r>
              <a:rPr lang="fi-FI" sz="2800" dirty="0"/>
              <a:t> </a:t>
            </a:r>
            <a:r>
              <a:rPr lang="fi-FI" sz="2800" dirty="0" err="1"/>
              <a:t>att</a:t>
            </a:r>
            <a:r>
              <a:rPr lang="fi-FI" sz="2800" dirty="0"/>
              <a:t> </a:t>
            </a:r>
            <a:r>
              <a:rPr lang="fi-FI" sz="2800" dirty="0" err="1"/>
              <a:t>få</a:t>
            </a:r>
            <a:r>
              <a:rPr lang="fi-FI" sz="2800" dirty="0"/>
              <a:t> en </a:t>
            </a:r>
            <a:r>
              <a:rPr lang="fi-FI" sz="2800" dirty="0" err="1">
                <a:solidFill>
                  <a:srgbClr val="FF0000"/>
                </a:solidFill>
              </a:rPr>
              <a:t>bedömning</a:t>
            </a:r>
            <a:r>
              <a:rPr lang="fi-FI" sz="2800" dirty="0">
                <a:solidFill>
                  <a:srgbClr val="FF0000"/>
                </a:solidFill>
              </a:rPr>
              <a:t> av </a:t>
            </a:r>
            <a:r>
              <a:rPr lang="fi-FI" sz="2800" dirty="0" err="1">
                <a:solidFill>
                  <a:srgbClr val="FF0000"/>
                </a:solidFill>
              </a:rPr>
              <a:t>servicebehovet</a:t>
            </a:r>
            <a:r>
              <a:rPr lang="fi-FI" sz="2800" dirty="0"/>
              <a:t>, </a:t>
            </a:r>
            <a:r>
              <a:rPr lang="fi-FI" sz="2800" dirty="0" err="1"/>
              <a:t>om</a:t>
            </a:r>
            <a:r>
              <a:rPr lang="fi-FI" sz="2800" dirty="0"/>
              <a:t> </a:t>
            </a:r>
            <a:r>
              <a:rPr lang="fi-FI" sz="2800" dirty="0" err="1"/>
              <a:t>bedömningen</a:t>
            </a:r>
            <a:r>
              <a:rPr lang="fi-FI" sz="2800" dirty="0"/>
              <a:t> </a:t>
            </a:r>
            <a:r>
              <a:rPr lang="fi-FI" sz="2800" dirty="0" err="1"/>
              <a:t>inte</a:t>
            </a:r>
            <a:r>
              <a:rPr lang="fi-FI" sz="2800" dirty="0"/>
              <a:t> </a:t>
            </a:r>
            <a:r>
              <a:rPr lang="fi-FI" sz="2800" dirty="0" err="1"/>
              <a:t>är</a:t>
            </a:r>
            <a:r>
              <a:rPr lang="fi-FI" sz="2800" dirty="0"/>
              <a:t> </a:t>
            </a:r>
            <a:r>
              <a:rPr lang="fi-FI" sz="2800" dirty="0" err="1"/>
              <a:t>uppenbart</a:t>
            </a:r>
            <a:r>
              <a:rPr lang="fi-FI" sz="2800" dirty="0"/>
              <a:t> </a:t>
            </a:r>
            <a:r>
              <a:rPr lang="fi-FI" sz="2800" dirty="0" err="1"/>
              <a:t>onödig</a:t>
            </a:r>
            <a:r>
              <a:rPr lang="fi-FI" sz="2800" dirty="0"/>
              <a:t>.</a:t>
            </a:r>
          </a:p>
          <a:p>
            <a:pPr lvl="1"/>
            <a:r>
              <a:rPr lang="fi-FI" sz="2800" dirty="0"/>
              <a:t>Alla </a:t>
            </a:r>
            <a:r>
              <a:rPr lang="fi-FI" sz="2800" dirty="0" err="1"/>
              <a:t>bedömningar</a:t>
            </a:r>
            <a:r>
              <a:rPr lang="fi-FI" sz="2800" dirty="0"/>
              <a:t> </a:t>
            </a:r>
            <a:r>
              <a:rPr lang="fi-FI" sz="2800" dirty="0" err="1"/>
              <a:t>ska</a:t>
            </a:r>
            <a:r>
              <a:rPr lang="fi-FI" sz="2800" dirty="0"/>
              <a:t> </a:t>
            </a:r>
            <a:r>
              <a:rPr lang="fi-FI" sz="2800" dirty="0" err="1"/>
              <a:t>påbörjas</a:t>
            </a:r>
            <a:r>
              <a:rPr lang="fi-FI" sz="2800" dirty="0"/>
              <a:t> </a:t>
            </a:r>
            <a:r>
              <a:rPr lang="fi-FI" sz="2800" dirty="0" err="1">
                <a:solidFill>
                  <a:srgbClr val="FF0000"/>
                </a:solidFill>
              </a:rPr>
              <a:t>utan</a:t>
            </a:r>
            <a:r>
              <a:rPr lang="fi-FI" sz="2800" dirty="0">
                <a:solidFill>
                  <a:srgbClr val="FF0000"/>
                </a:solidFill>
              </a:rPr>
              <a:t> </a:t>
            </a:r>
            <a:r>
              <a:rPr lang="fi-FI" sz="2800" dirty="0" err="1">
                <a:solidFill>
                  <a:srgbClr val="FF0000"/>
                </a:solidFill>
              </a:rPr>
              <a:t>dröjsmål</a:t>
            </a:r>
            <a:r>
              <a:rPr lang="fi-FI" sz="2800" dirty="0">
                <a:solidFill>
                  <a:srgbClr val="FF0000"/>
                </a:solidFill>
              </a:rPr>
              <a:t> </a:t>
            </a:r>
            <a:r>
              <a:rPr lang="fi-FI" sz="2800" dirty="0" err="1"/>
              <a:t>och</a:t>
            </a:r>
            <a:r>
              <a:rPr lang="fi-FI" sz="2800" dirty="0"/>
              <a:t> </a:t>
            </a:r>
            <a:r>
              <a:rPr lang="fi-FI" sz="2800" dirty="0" err="1"/>
              <a:t>slutföras</a:t>
            </a:r>
            <a:r>
              <a:rPr lang="fi-FI" sz="2800" dirty="0"/>
              <a:t> </a:t>
            </a:r>
            <a:r>
              <a:rPr lang="fi-FI" sz="2800" dirty="0" err="1"/>
              <a:t>utan</a:t>
            </a:r>
            <a:r>
              <a:rPr lang="fi-FI" sz="2800" dirty="0"/>
              <a:t> </a:t>
            </a:r>
            <a:r>
              <a:rPr lang="fi-FI" sz="2800" dirty="0" err="1"/>
              <a:t>ogrundat</a:t>
            </a:r>
            <a:r>
              <a:rPr lang="fi-FI" sz="2800" dirty="0"/>
              <a:t> </a:t>
            </a:r>
            <a:r>
              <a:rPr lang="fi-FI" sz="2800" dirty="0" err="1"/>
              <a:t>dröjsmål</a:t>
            </a:r>
            <a:r>
              <a:rPr lang="fi-FI" sz="2800" dirty="0"/>
              <a:t>.</a:t>
            </a:r>
          </a:p>
          <a:p>
            <a:pPr lvl="1"/>
            <a:r>
              <a:rPr lang="fi-FI" sz="2800" dirty="0" err="1"/>
              <a:t>Vissa</a:t>
            </a:r>
            <a:r>
              <a:rPr lang="fi-FI" sz="2800" dirty="0"/>
              <a:t> </a:t>
            </a:r>
            <a:r>
              <a:rPr lang="fi-FI" sz="2800" dirty="0" err="1"/>
              <a:t>grupper</a:t>
            </a:r>
            <a:r>
              <a:rPr lang="fi-FI" sz="2800" dirty="0"/>
              <a:t> (</a:t>
            </a:r>
            <a:r>
              <a:rPr lang="fi-FI" sz="2800" dirty="0" err="1"/>
              <a:t>över</a:t>
            </a:r>
            <a:r>
              <a:rPr lang="fi-FI" sz="2800" dirty="0"/>
              <a:t> 75-åringar, </a:t>
            </a:r>
            <a:r>
              <a:rPr lang="fi-FI" sz="2800" dirty="0" err="1"/>
              <a:t>personer</a:t>
            </a:r>
            <a:r>
              <a:rPr lang="fi-FI" sz="2800" dirty="0"/>
              <a:t> </a:t>
            </a:r>
            <a:r>
              <a:rPr lang="fi-FI" sz="2800" dirty="0" err="1"/>
              <a:t>med</a:t>
            </a:r>
            <a:r>
              <a:rPr lang="fi-FI" sz="2800" dirty="0"/>
              <a:t> </a:t>
            </a:r>
            <a:r>
              <a:rPr lang="fi-FI" sz="2800" dirty="0" err="1"/>
              <a:t>vårdbidragets</a:t>
            </a:r>
            <a:r>
              <a:rPr lang="fi-FI" sz="2800" dirty="0"/>
              <a:t> </a:t>
            </a:r>
            <a:r>
              <a:rPr lang="fi-FI" sz="2800" dirty="0" err="1"/>
              <a:t>högsta</a:t>
            </a:r>
            <a:r>
              <a:rPr lang="fi-FI" sz="2800" dirty="0"/>
              <a:t> </a:t>
            </a:r>
            <a:r>
              <a:rPr lang="fi-FI" sz="2800" dirty="0" err="1"/>
              <a:t>belopp</a:t>
            </a:r>
            <a:r>
              <a:rPr lang="fi-FI" sz="2800" dirty="0"/>
              <a:t>, </a:t>
            </a:r>
            <a:r>
              <a:rPr lang="fi-FI" sz="2800" dirty="0" err="1"/>
              <a:t>barn</a:t>
            </a:r>
            <a:r>
              <a:rPr lang="fi-FI" sz="2800" dirty="0"/>
              <a:t> </a:t>
            </a:r>
            <a:r>
              <a:rPr lang="fi-FI" sz="2800" dirty="0" err="1"/>
              <a:t>som</a:t>
            </a:r>
            <a:r>
              <a:rPr lang="fi-FI" sz="2800" dirty="0"/>
              <a:t> </a:t>
            </a:r>
            <a:r>
              <a:rPr lang="fi-FI" sz="2800" dirty="0" err="1"/>
              <a:t>behöver</a:t>
            </a:r>
            <a:r>
              <a:rPr lang="fi-FI" sz="2800" dirty="0"/>
              <a:t> </a:t>
            </a:r>
            <a:r>
              <a:rPr lang="fi-FI" sz="2800" dirty="0" err="1"/>
              <a:t>särskilt</a:t>
            </a:r>
            <a:r>
              <a:rPr lang="fi-FI" sz="2800" dirty="0"/>
              <a:t> </a:t>
            </a:r>
            <a:r>
              <a:rPr lang="fi-FI" sz="2800" dirty="0" err="1"/>
              <a:t>stöd</a:t>
            </a:r>
            <a:r>
              <a:rPr lang="fi-FI" sz="2800" dirty="0"/>
              <a:t>) </a:t>
            </a:r>
            <a:r>
              <a:rPr lang="fi-FI" sz="2800" dirty="0" err="1"/>
              <a:t>har</a:t>
            </a:r>
            <a:r>
              <a:rPr lang="fi-FI" sz="2800" dirty="0"/>
              <a:t> </a:t>
            </a:r>
            <a:r>
              <a:rPr lang="fi-FI" sz="2800" dirty="0" err="1"/>
              <a:t>maximumtidsfrist</a:t>
            </a:r>
            <a:r>
              <a:rPr lang="fi-FI" sz="2800" dirty="0"/>
              <a:t> för </a:t>
            </a:r>
            <a:r>
              <a:rPr lang="fi-FI" sz="2800" dirty="0" err="1"/>
              <a:t>bedömningen</a:t>
            </a:r>
            <a:r>
              <a:rPr lang="fi-FI" sz="2800" dirty="0"/>
              <a:t> (</a:t>
            </a:r>
            <a:r>
              <a:rPr lang="fi-FI" sz="2800" dirty="0" err="1"/>
              <a:t>början</a:t>
            </a:r>
            <a:r>
              <a:rPr lang="fi-FI" sz="2800" dirty="0"/>
              <a:t> </a:t>
            </a:r>
            <a:r>
              <a:rPr lang="fi-FI" sz="2800" dirty="0" err="1"/>
              <a:t>inom</a:t>
            </a:r>
            <a:r>
              <a:rPr lang="fi-FI" sz="2800" dirty="0"/>
              <a:t> 7 </a:t>
            </a:r>
            <a:r>
              <a:rPr lang="fi-FI" sz="2800" dirty="0" err="1"/>
              <a:t>dagar</a:t>
            </a:r>
            <a:r>
              <a:rPr lang="fi-FI" sz="2800" dirty="0"/>
              <a:t>, </a:t>
            </a:r>
            <a:r>
              <a:rPr lang="fi-FI" sz="2800" dirty="0" err="1"/>
              <a:t>färdig</a:t>
            </a:r>
            <a:r>
              <a:rPr lang="fi-FI" sz="2800" dirty="0"/>
              <a:t> </a:t>
            </a:r>
            <a:r>
              <a:rPr lang="fi-FI" sz="2800" dirty="0" err="1"/>
              <a:t>inom</a:t>
            </a:r>
            <a:r>
              <a:rPr lang="fi-FI" sz="2800" dirty="0"/>
              <a:t> 3 </a:t>
            </a:r>
            <a:r>
              <a:rPr lang="fi-FI" sz="2800" dirty="0" err="1"/>
              <a:t>månader</a:t>
            </a:r>
            <a:r>
              <a:rPr lang="fi-FI" sz="28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554957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SVL 44 §: </a:t>
            </a:r>
            <a:r>
              <a:rPr lang="fi-FI" dirty="0" err="1"/>
              <a:t>Utredning</a:t>
            </a:r>
            <a:r>
              <a:rPr lang="fi-FI" dirty="0"/>
              <a:t> av </a:t>
            </a:r>
            <a:r>
              <a:rPr lang="fi-FI" dirty="0" err="1"/>
              <a:t>situationen</a:t>
            </a:r>
            <a:r>
              <a:rPr lang="fi-FI" dirty="0"/>
              <a:t> för en 				person i </a:t>
            </a:r>
            <a:r>
              <a:rPr lang="fi-FI" dirty="0" err="1"/>
              <a:t>klientens</a:t>
            </a:r>
            <a:r>
              <a:rPr lang="fi-FI" dirty="0"/>
              <a:t> </a:t>
            </a:r>
            <a:r>
              <a:rPr lang="fi-FI" dirty="0" err="1"/>
              <a:t>vård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Vård</a:t>
            </a:r>
            <a:r>
              <a:rPr lang="fi-FI" dirty="0"/>
              <a:t>-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stödbehovet</a:t>
            </a:r>
            <a:r>
              <a:rPr lang="fi-FI" dirty="0"/>
              <a:t> för ett </a:t>
            </a:r>
            <a:r>
              <a:rPr lang="fi-FI" dirty="0" err="1"/>
              <a:t>barn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annan person i </a:t>
            </a:r>
            <a:r>
              <a:rPr lang="fi-FI" dirty="0" err="1"/>
              <a:t>klientens</a:t>
            </a:r>
            <a:r>
              <a:rPr lang="fi-FI" dirty="0"/>
              <a:t> </a:t>
            </a:r>
            <a:r>
              <a:rPr lang="fi-FI" dirty="0" err="1"/>
              <a:t>vård</a:t>
            </a:r>
            <a:r>
              <a:rPr lang="fi-FI" dirty="0"/>
              <a:t> </a:t>
            </a:r>
            <a:r>
              <a:rPr lang="fi-FI" dirty="0" err="1"/>
              <a:t>ska</a:t>
            </a:r>
            <a:r>
              <a:rPr lang="fi-FI" dirty="0"/>
              <a:t> </a:t>
            </a:r>
            <a:r>
              <a:rPr lang="fi-FI" dirty="0" err="1"/>
              <a:t>utredas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klienten</a:t>
            </a:r>
            <a:endParaRPr lang="fi-FI" dirty="0"/>
          </a:p>
          <a:p>
            <a:r>
              <a:rPr lang="fi-FI" dirty="0"/>
              <a:t>1) </a:t>
            </a:r>
            <a:r>
              <a:rPr lang="fi-FI" dirty="0" err="1"/>
              <a:t>får</a:t>
            </a:r>
            <a:r>
              <a:rPr lang="fi-FI" dirty="0"/>
              <a:t> </a:t>
            </a:r>
            <a:r>
              <a:rPr lang="fi-FI" dirty="0" err="1"/>
              <a:t>missbrukarvård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mentalvård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annan </a:t>
            </a:r>
            <a:r>
              <a:rPr lang="fi-FI" dirty="0" err="1"/>
              <a:t>socialvård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hälso</a:t>
            </a:r>
            <a:r>
              <a:rPr lang="fi-FI" dirty="0"/>
              <a:t>-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sjukvård</a:t>
            </a:r>
            <a:r>
              <a:rPr lang="fi-FI" dirty="0"/>
              <a:t> </a:t>
            </a:r>
            <a:r>
              <a:rPr lang="fi-FI" dirty="0" err="1"/>
              <a:t>under</a:t>
            </a:r>
            <a:r>
              <a:rPr lang="fi-FI" dirty="0"/>
              <a:t> </a:t>
            </a:r>
            <a:r>
              <a:rPr lang="fi-FI" dirty="0" err="1"/>
              <a:t>vilken</a:t>
            </a:r>
            <a:r>
              <a:rPr lang="fi-FI" dirty="0"/>
              <a:t> … </a:t>
            </a:r>
            <a:r>
              <a:rPr lang="fi-FI" dirty="0" err="1"/>
              <a:t>klientens</a:t>
            </a:r>
            <a:r>
              <a:rPr lang="fi-FI" dirty="0"/>
              <a:t> </a:t>
            </a:r>
            <a:r>
              <a:rPr lang="fi-FI" dirty="0" err="1"/>
              <a:t>förmåga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fullgott</a:t>
            </a:r>
            <a:r>
              <a:rPr lang="fi-FI" dirty="0"/>
              <a:t> </a:t>
            </a:r>
            <a:r>
              <a:rPr lang="fi-FI" dirty="0" err="1"/>
              <a:t>ta</a:t>
            </a:r>
            <a:r>
              <a:rPr lang="fi-FI" dirty="0"/>
              <a:t> </a:t>
            </a:r>
            <a:r>
              <a:rPr lang="fi-FI" dirty="0" err="1"/>
              <a:t>hand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vården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fostran</a:t>
            </a:r>
            <a:r>
              <a:rPr lang="fi-FI" dirty="0"/>
              <a:t> </a:t>
            </a:r>
            <a:r>
              <a:rPr lang="fi-FI" dirty="0" err="1"/>
              <a:t>bedöms</a:t>
            </a:r>
            <a:r>
              <a:rPr lang="fi-FI" dirty="0"/>
              <a:t> vara </a:t>
            </a:r>
            <a:r>
              <a:rPr lang="fi-FI" dirty="0" err="1"/>
              <a:t>försvagad</a:t>
            </a:r>
            <a:r>
              <a:rPr lang="fi-FI" dirty="0"/>
              <a:t>,</a:t>
            </a:r>
          </a:p>
          <a:p>
            <a:r>
              <a:rPr lang="fi-FI" dirty="0"/>
              <a:t>2) </a:t>
            </a:r>
            <a:r>
              <a:rPr lang="fi-FI" dirty="0" err="1"/>
              <a:t>intas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häktad</a:t>
            </a:r>
            <a:r>
              <a:rPr lang="fi-FI" dirty="0"/>
              <a:t> i </a:t>
            </a:r>
            <a:r>
              <a:rPr lang="fi-FI" dirty="0" err="1"/>
              <a:t>fängelse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börjar</a:t>
            </a:r>
            <a:r>
              <a:rPr lang="fi-FI" dirty="0"/>
              <a:t> </a:t>
            </a:r>
            <a:r>
              <a:rPr lang="fi-FI" dirty="0" err="1"/>
              <a:t>avtjäna</a:t>
            </a:r>
            <a:r>
              <a:rPr lang="fi-FI" dirty="0"/>
              <a:t> ett </a:t>
            </a:r>
            <a:r>
              <a:rPr lang="fi-FI" dirty="0" err="1"/>
              <a:t>fängelsestraff</a:t>
            </a:r>
            <a:r>
              <a:rPr lang="fi-FI" dirty="0"/>
              <a:t>.</a:t>
            </a:r>
          </a:p>
          <a:p>
            <a:r>
              <a:rPr lang="fi-FI" dirty="0"/>
              <a:t>I </a:t>
            </a:r>
            <a:r>
              <a:rPr lang="fi-FI" dirty="0" err="1"/>
              <a:t>dessa</a:t>
            </a:r>
            <a:r>
              <a:rPr lang="fi-FI" dirty="0"/>
              <a:t> </a:t>
            </a:r>
            <a:r>
              <a:rPr lang="fi-FI" dirty="0" err="1"/>
              <a:t>fall</a:t>
            </a:r>
            <a:r>
              <a:rPr lang="fi-FI" dirty="0"/>
              <a:t> </a:t>
            </a:r>
            <a:r>
              <a:rPr lang="fi-FI" dirty="0" err="1"/>
              <a:t>bör</a:t>
            </a:r>
            <a:r>
              <a:rPr lang="fi-FI" dirty="0"/>
              <a:t> </a:t>
            </a:r>
            <a:r>
              <a:rPr lang="fi-FI" dirty="0" err="1"/>
              <a:t>vid</a:t>
            </a:r>
            <a:r>
              <a:rPr lang="fi-FI" dirty="0"/>
              <a:t> </a:t>
            </a:r>
            <a:r>
              <a:rPr lang="fi-FI" dirty="0" err="1"/>
              <a:t>behov</a:t>
            </a:r>
            <a:r>
              <a:rPr lang="fi-FI" dirty="0"/>
              <a:t> </a:t>
            </a:r>
            <a:r>
              <a:rPr lang="fi-FI" dirty="0" err="1"/>
              <a:t>barnet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annan person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vårdas</a:t>
            </a:r>
            <a:r>
              <a:rPr lang="fi-FI" dirty="0"/>
              <a:t> </a:t>
            </a:r>
            <a:r>
              <a:rPr lang="fi-FI" dirty="0" err="1"/>
              <a:t>träffas</a:t>
            </a:r>
            <a:r>
              <a:rPr lang="fi-FI" dirty="0"/>
              <a:t>. </a:t>
            </a:r>
            <a:r>
              <a:rPr lang="fi-FI" dirty="0" err="1"/>
              <a:t>Här</a:t>
            </a:r>
            <a:r>
              <a:rPr lang="fi-FI" dirty="0"/>
              <a:t> </a:t>
            </a:r>
            <a:r>
              <a:rPr lang="fi-FI" dirty="0" err="1"/>
              <a:t>bör</a:t>
            </a:r>
            <a:r>
              <a:rPr lang="fi-FI" dirty="0"/>
              <a:t> </a:t>
            </a:r>
            <a:r>
              <a:rPr lang="fi-FI" dirty="0" err="1"/>
              <a:t>också</a:t>
            </a:r>
            <a:r>
              <a:rPr lang="fi-FI" dirty="0"/>
              <a:t> </a:t>
            </a:r>
            <a:r>
              <a:rPr lang="fi-FI" dirty="0" err="1"/>
              <a:t>kommas</a:t>
            </a:r>
            <a:r>
              <a:rPr lang="fi-FI" dirty="0"/>
              <a:t> </a:t>
            </a:r>
            <a:r>
              <a:rPr lang="fi-FI" dirty="0" err="1"/>
              <a:t>ihåg</a:t>
            </a:r>
            <a:r>
              <a:rPr lang="fi-FI" dirty="0"/>
              <a:t> </a:t>
            </a:r>
            <a:r>
              <a:rPr lang="fi-FI" dirty="0" err="1"/>
              <a:t>bestämmelserna</a:t>
            </a:r>
            <a:r>
              <a:rPr lang="fi-FI" dirty="0"/>
              <a:t> i SVL 35 §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skyldighet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anmäla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behov</a:t>
            </a:r>
            <a:r>
              <a:rPr lang="fi-FI" dirty="0"/>
              <a:t> av </a:t>
            </a:r>
            <a:r>
              <a:rPr lang="fi-FI" dirty="0" err="1"/>
              <a:t>socialvård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24607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Otillräcklig</a:t>
            </a:r>
            <a:r>
              <a:rPr lang="fi-FI" dirty="0"/>
              <a:t> </a:t>
            </a:r>
            <a:r>
              <a:rPr lang="fi-FI" dirty="0" err="1"/>
              <a:t>basservice</a:t>
            </a:r>
            <a:r>
              <a:rPr lang="fi-FI" dirty="0"/>
              <a:t> – ”</a:t>
            </a:r>
            <a:r>
              <a:rPr lang="fi-FI" dirty="0" err="1"/>
              <a:t>tvångsklienter</a:t>
            </a:r>
            <a:r>
              <a:rPr lang="fi-FI" dirty="0"/>
              <a:t>” </a:t>
            </a:r>
            <a:r>
              <a:rPr lang="fi-FI" dirty="0" err="1"/>
              <a:t>inom</a:t>
            </a:r>
            <a:r>
              <a:rPr lang="fi-FI" dirty="0"/>
              <a:t> 			</a:t>
            </a:r>
            <a:r>
              <a:rPr lang="fi-FI" dirty="0" err="1"/>
              <a:t>barnskyddet</a:t>
            </a:r>
            <a:r>
              <a:rPr lang="fi-FI" dirty="0"/>
              <a:t>?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err="1"/>
              <a:t>Utredningsgruppen</a:t>
            </a:r>
            <a:r>
              <a:rPr lang="fi-FI" dirty="0"/>
              <a:t> för </a:t>
            </a:r>
            <a:r>
              <a:rPr lang="fi-FI" dirty="0" err="1"/>
              <a:t>barnskydd</a:t>
            </a:r>
            <a:r>
              <a:rPr lang="fi-FI" dirty="0"/>
              <a:t> 2013:</a:t>
            </a:r>
          </a:p>
          <a:p>
            <a:r>
              <a:rPr lang="fi-FI" dirty="0" err="1"/>
              <a:t>Brister</a:t>
            </a:r>
            <a:r>
              <a:rPr lang="fi-FI" dirty="0"/>
              <a:t> i </a:t>
            </a:r>
            <a:r>
              <a:rPr lang="fi-FI" dirty="0" err="1"/>
              <a:t>basservicen</a:t>
            </a:r>
            <a:r>
              <a:rPr lang="fi-FI" dirty="0"/>
              <a:t> för </a:t>
            </a:r>
            <a:r>
              <a:rPr lang="fi-FI" dirty="0" err="1"/>
              <a:t>barn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familjer</a:t>
            </a:r>
            <a:r>
              <a:rPr lang="fi-FI" dirty="0"/>
              <a:t> (</a:t>
            </a:r>
            <a:r>
              <a:rPr lang="fi-FI" dirty="0" err="1"/>
              <a:t>hemservice</a:t>
            </a:r>
            <a:r>
              <a:rPr lang="fi-FI" dirty="0"/>
              <a:t> etc.) </a:t>
            </a:r>
            <a:r>
              <a:rPr lang="fi-FI" dirty="0" err="1"/>
              <a:t>hade</a:t>
            </a:r>
            <a:r>
              <a:rPr lang="fi-FI" dirty="0"/>
              <a:t> i </a:t>
            </a:r>
            <a:r>
              <a:rPr lang="fi-FI" dirty="0" err="1"/>
              <a:t>kommunerna</a:t>
            </a:r>
            <a:r>
              <a:rPr lang="fi-FI" dirty="0"/>
              <a:t> </a:t>
            </a:r>
            <a:r>
              <a:rPr lang="fi-FI" dirty="0" err="1"/>
              <a:t>framträtt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ett </a:t>
            </a:r>
            <a:r>
              <a:rPr lang="fi-FI" dirty="0" err="1"/>
              <a:t>ökat</a:t>
            </a:r>
            <a:r>
              <a:rPr lang="fi-FI" dirty="0"/>
              <a:t> </a:t>
            </a:r>
            <a:r>
              <a:rPr lang="fi-FI" dirty="0" err="1"/>
              <a:t>antal</a:t>
            </a:r>
            <a:r>
              <a:rPr lang="fi-FI" dirty="0"/>
              <a:t> </a:t>
            </a:r>
            <a:r>
              <a:rPr lang="fi-FI" dirty="0" err="1"/>
              <a:t>klienter</a:t>
            </a:r>
            <a:r>
              <a:rPr lang="fi-FI" dirty="0"/>
              <a:t> </a:t>
            </a:r>
            <a:r>
              <a:rPr lang="fi-FI" dirty="0" err="1"/>
              <a:t>inom</a:t>
            </a:r>
            <a:r>
              <a:rPr lang="fi-FI" dirty="0"/>
              <a:t> </a:t>
            </a:r>
            <a:r>
              <a:rPr lang="fi-FI" dirty="0" err="1"/>
              <a:t>barnskyddet</a:t>
            </a:r>
            <a:r>
              <a:rPr lang="fi-FI" dirty="0"/>
              <a:t>.</a:t>
            </a:r>
          </a:p>
          <a:p>
            <a:r>
              <a:rPr lang="fi-FI" dirty="0"/>
              <a:t>En </a:t>
            </a:r>
            <a:r>
              <a:rPr lang="fi-FI" dirty="0" err="1"/>
              <a:t>klientrelation</a:t>
            </a:r>
            <a:r>
              <a:rPr lang="fi-FI" dirty="0"/>
              <a:t> </a:t>
            </a:r>
            <a:r>
              <a:rPr lang="fi-FI" dirty="0" err="1"/>
              <a:t>inom</a:t>
            </a:r>
            <a:r>
              <a:rPr lang="fi-FI" dirty="0"/>
              <a:t> </a:t>
            </a:r>
            <a:r>
              <a:rPr lang="fi-FI" dirty="0" err="1"/>
              <a:t>barnskyddet</a:t>
            </a:r>
            <a:r>
              <a:rPr lang="fi-FI" dirty="0"/>
              <a:t> </a:t>
            </a:r>
            <a:r>
              <a:rPr lang="fi-FI" dirty="0" err="1"/>
              <a:t>var</a:t>
            </a:r>
            <a:r>
              <a:rPr lang="fi-FI" dirty="0"/>
              <a:t> i </a:t>
            </a:r>
            <a:r>
              <a:rPr lang="fi-FI" dirty="0" err="1"/>
              <a:t>många</a:t>
            </a:r>
            <a:r>
              <a:rPr lang="fi-FI" dirty="0"/>
              <a:t> </a:t>
            </a:r>
            <a:r>
              <a:rPr lang="fi-FI" dirty="0" err="1"/>
              <a:t>kommuner</a:t>
            </a:r>
            <a:r>
              <a:rPr lang="fi-FI" dirty="0"/>
              <a:t> </a:t>
            </a:r>
            <a:r>
              <a:rPr lang="fi-FI" dirty="0" err="1"/>
              <a:t>förutsättning</a:t>
            </a:r>
            <a:r>
              <a:rPr lang="fi-FI" dirty="0"/>
              <a:t> för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få</a:t>
            </a:r>
            <a:r>
              <a:rPr lang="fi-FI" dirty="0"/>
              <a:t> </a:t>
            </a:r>
            <a:r>
              <a:rPr lang="fi-FI" dirty="0" err="1"/>
              <a:t>service</a:t>
            </a:r>
            <a:r>
              <a:rPr lang="fi-FI" dirty="0"/>
              <a:t> </a:t>
            </a:r>
            <a:r>
              <a:rPr lang="fi-FI" dirty="0" err="1"/>
              <a:t>också</a:t>
            </a:r>
            <a:r>
              <a:rPr lang="fi-FI" dirty="0"/>
              <a:t> </a:t>
            </a:r>
            <a:r>
              <a:rPr lang="fi-FI" dirty="0" err="1"/>
              <a:t>när</a:t>
            </a:r>
            <a:r>
              <a:rPr lang="fi-FI" dirty="0"/>
              <a:t> </a:t>
            </a:r>
            <a:r>
              <a:rPr lang="fi-FI" dirty="0" err="1"/>
              <a:t>föräldrarna</a:t>
            </a:r>
            <a:r>
              <a:rPr lang="fi-FI" dirty="0"/>
              <a:t> </a:t>
            </a:r>
            <a:r>
              <a:rPr lang="fi-FI" dirty="0" err="1"/>
              <a:t>själva</a:t>
            </a:r>
            <a:r>
              <a:rPr lang="fi-FI" dirty="0"/>
              <a:t> </a:t>
            </a:r>
            <a:r>
              <a:rPr lang="fi-FI" dirty="0" err="1"/>
              <a:t>aktivt</a:t>
            </a:r>
            <a:r>
              <a:rPr lang="fi-FI" dirty="0"/>
              <a:t> </a:t>
            </a:r>
            <a:r>
              <a:rPr lang="fi-FI" dirty="0" err="1"/>
              <a:t>ansökt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hjälp</a:t>
            </a:r>
            <a:r>
              <a:rPr lang="fi-FI" dirty="0"/>
              <a:t>.</a:t>
            </a:r>
          </a:p>
          <a:p>
            <a:r>
              <a:rPr lang="fi-FI" dirty="0" err="1"/>
              <a:t>Föräldrar</a:t>
            </a:r>
            <a:r>
              <a:rPr lang="fi-FI" dirty="0"/>
              <a:t> </a:t>
            </a:r>
            <a:r>
              <a:rPr lang="fi-FI" dirty="0" err="1"/>
              <a:t>hade</a:t>
            </a:r>
            <a:r>
              <a:rPr lang="fi-FI" dirty="0"/>
              <a:t> </a:t>
            </a:r>
            <a:r>
              <a:rPr lang="fi-FI" dirty="0" err="1"/>
              <a:t>t.o.m</a:t>
            </a:r>
            <a:r>
              <a:rPr lang="fi-FI" dirty="0"/>
              <a:t>. </a:t>
            </a:r>
            <a:r>
              <a:rPr lang="fi-FI" dirty="0" err="1"/>
              <a:t>uppmanats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i="1" dirty="0" err="1"/>
              <a:t>göra</a:t>
            </a:r>
            <a:r>
              <a:rPr lang="fi-FI" i="1" dirty="0"/>
              <a:t> en </a:t>
            </a:r>
            <a:r>
              <a:rPr lang="fi-FI" i="1" dirty="0" err="1"/>
              <a:t>barnskyddsanmälan</a:t>
            </a:r>
            <a:r>
              <a:rPr lang="fi-FI" i="1" dirty="0"/>
              <a:t> </a:t>
            </a:r>
            <a:r>
              <a:rPr lang="fi-FI" i="1" dirty="0" err="1"/>
              <a:t>om</a:t>
            </a:r>
            <a:r>
              <a:rPr lang="fi-FI" i="1" dirty="0"/>
              <a:t> </a:t>
            </a:r>
            <a:r>
              <a:rPr lang="fi-FI" i="1" dirty="0" err="1"/>
              <a:t>sig</a:t>
            </a:r>
            <a:r>
              <a:rPr lang="fi-FI" i="1" dirty="0"/>
              <a:t> </a:t>
            </a:r>
            <a:r>
              <a:rPr lang="fi-FI" i="1" dirty="0" err="1"/>
              <a:t>själva</a:t>
            </a:r>
            <a:r>
              <a:rPr lang="fi-FI" dirty="0"/>
              <a:t> för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hjälp</a:t>
            </a:r>
            <a:r>
              <a:rPr lang="fi-FI" dirty="0"/>
              <a:t> </a:t>
            </a:r>
            <a:r>
              <a:rPr lang="fi-FI" dirty="0" err="1"/>
              <a:t>ska</a:t>
            </a:r>
            <a:r>
              <a:rPr lang="fi-FI" dirty="0"/>
              <a:t> </a:t>
            </a:r>
            <a:r>
              <a:rPr lang="fi-FI" dirty="0" err="1"/>
              <a:t>kunna</a:t>
            </a:r>
            <a:r>
              <a:rPr lang="fi-FI" dirty="0"/>
              <a:t> </a:t>
            </a:r>
            <a:r>
              <a:rPr lang="fi-FI" dirty="0" err="1"/>
              <a:t>ordnas</a:t>
            </a:r>
            <a:r>
              <a:rPr lang="fi-FI" dirty="0"/>
              <a:t>.</a:t>
            </a:r>
          </a:p>
          <a:p>
            <a:r>
              <a:rPr lang="fi-FI" dirty="0" err="1"/>
              <a:t>Också</a:t>
            </a:r>
            <a:r>
              <a:rPr lang="fi-FI" dirty="0"/>
              <a:t> </a:t>
            </a:r>
            <a:r>
              <a:rPr lang="fi-FI" dirty="0" err="1"/>
              <a:t>förvrängs</a:t>
            </a:r>
            <a:r>
              <a:rPr lang="fi-FI" dirty="0"/>
              <a:t> </a:t>
            </a:r>
            <a:r>
              <a:rPr lang="fi-FI" dirty="0" err="1"/>
              <a:t>kommunernas</a:t>
            </a:r>
            <a:r>
              <a:rPr lang="fi-FI" dirty="0"/>
              <a:t> </a:t>
            </a:r>
            <a:r>
              <a:rPr lang="fi-FI" dirty="0" err="1"/>
              <a:t>servicestruktur</a:t>
            </a:r>
            <a:r>
              <a:rPr lang="fi-FI" dirty="0"/>
              <a:t>,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tjänsterna</a:t>
            </a:r>
            <a:r>
              <a:rPr lang="fi-FI" dirty="0"/>
              <a:t> för </a:t>
            </a:r>
            <a:r>
              <a:rPr lang="fi-FI" dirty="0" err="1"/>
              <a:t>barn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långvariga</a:t>
            </a:r>
            <a:r>
              <a:rPr lang="fi-FI" dirty="0"/>
              <a:t> </a:t>
            </a:r>
            <a:r>
              <a:rPr lang="fi-FI" dirty="0" err="1"/>
              <a:t>problem</a:t>
            </a:r>
            <a:r>
              <a:rPr lang="fi-FI" dirty="0"/>
              <a:t> (</a:t>
            </a:r>
            <a:r>
              <a:rPr lang="fi-FI" dirty="0" err="1"/>
              <a:t>handikapp</a:t>
            </a:r>
            <a:r>
              <a:rPr lang="fi-FI" dirty="0"/>
              <a:t>, </a:t>
            </a:r>
            <a:r>
              <a:rPr lang="fi-FI" dirty="0" err="1"/>
              <a:t>beteendestörningar</a:t>
            </a:r>
            <a:r>
              <a:rPr lang="fi-FI" dirty="0"/>
              <a:t>, </a:t>
            </a:r>
            <a:r>
              <a:rPr lang="fi-FI" dirty="0" err="1"/>
              <a:t>kroniska</a:t>
            </a:r>
            <a:r>
              <a:rPr lang="fi-FI" dirty="0"/>
              <a:t> </a:t>
            </a:r>
            <a:r>
              <a:rPr lang="fi-FI" dirty="0" err="1"/>
              <a:t>sjukdomar</a:t>
            </a:r>
            <a:r>
              <a:rPr lang="fi-FI" dirty="0"/>
              <a:t> etc.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ofta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en </a:t>
            </a:r>
            <a:r>
              <a:rPr lang="fi-FI" dirty="0" err="1"/>
              <a:t>utmaning</a:t>
            </a:r>
            <a:r>
              <a:rPr lang="fi-FI" dirty="0"/>
              <a:t> för </a:t>
            </a:r>
            <a:r>
              <a:rPr lang="fi-FI" dirty="0" err="1"/>
              <a:t>föräldrarnas</a:t>
            </a:r>
            <a:r>
              <a:rPr lang="fi-FI" dirty="0"/>
              <a:t> </a:t>
            </a:r>
            <a:r>
              <a:rPr lang="fi-FI" dirty="0" err="1"/>
              <a:t>ork</a:t>
            </a:r>
            <a:r>
              <a:rPr lang="fi-FI" dirty="0"/>
              <a:t>) </a:t>
            </a:r>
            <a:r>
              <a:rPr lang="fi-FI" dirty="0" err="1"/>
              <a:t>överförs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barnskyddet</a:t>
            </a:r>
            <a:r>
              <a:rPr lang="fi-FI" dirty="0"/>
              <a:t> </a:t>
            </a:r>
            <a:r>
              <a:rPr lang="fi-FI" dirty="0" err="1"/>
              <a:t>utan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finns</a:t>
            </a:r>
            <a:r>
              <a:rPr lang="fi-FI" dirty="0"/>
              <a:t> </a:t>
            </a:r>
            <a:r>
              <a:rPr lang="fi-FI" dirty="0" err="1"/>
              <a:t>något</a:t>
            </a:r>
            <a:r>
              <a:rPr lang="fi-FI" dirty="0"/>
              <a:t> </a:t>
            </a:r>
            <a:r>
              <a:rPr lang="fi-FI" dirty="0" err="1"/>
              <a:t>behov</a:t>
            </a:r>
            <a:r>
              <a:rPr lang="fi-FI" dirty="0"/>
              <a:t> av </a:t>
            </a:r>
            <a:r>
              <a:rPr lang="fi-FI" dirty="0" err="1"/>
              <a:t>öppenvård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vård</a:t>
            </a:r>
            <a:r>
              <a:rPr lang="fi-FI" dirty="0"/>
              <a:t> </a:t>
            </a:r>
            <a:r>
              <a:rPr lang="fi-FI" dirty="0" err="1"/>
              <a:t>utom</a:t>
            </a:r>
            <a:r>
              <a:rPr lang="fi-FI" dirty="0"/>
              <a:t> </a:t>
            </a:r>
            <a:r>
              <a:rPr lang="fi-FI" dirty="0" err="1"/>
              <a:t>hemmet</a:t>
            </a:r>
            <a:r>
              <a:rPr lang="fi-FI" dirty="0"/>
              <a:t> </a:t>
            </a:r>
            <a:r>
              <a:rPr lang="fi-FI" i="1" dirty="0" err="1"/>
              <a:t>inom</a:t>
            </a:r>
            <a:r>
              <a:rPr lang="fi-FI" i="1" dirty="0"/>
              <a:t> </a:t>
            </a:r>
            <a:r>
              <a:rPr lang="fi-FI" i="1" dirty="0" err="1"/>
              <a:t>barnskyddet</a:t>
            </a:r>
            <a:r>
              <a:rPr lang="fi-FI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7772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1083</TotalTime>
  <Words>3428</Words>
  <Application>Microsoft Office PowerPoint</Application>
  <PresentationFormat>Laajakuva</PresentationFormat>
  <Paragraphs>165</Paragraphs>
  <Slides>33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Office-teema</vt:lpstr>
      <vt:lpstr>Socialvård och barnskydd 2016</vt:lpstr>
      <vt:lpstr>Grundproblem i den gamla socialvårdslagen</vt:lpstr>
      <vt:lpstr>  De centrala målsättningarna av reformen  </vt:lpstr>
      <vt:lpstr>Hur informationen når socialmyndigheten?</vt:lpstr>
      <vt:lpstr>Hur informationen når… II</vt:lpstr>
      <vt:lpstr>Hur informationen når… III</vt:lpstr>
      <vt:lpstr>36 §: Bedömning av servicebehovet</vt:lpstr>
      <vt:lpstr>SVL 44 §: Utredning av situationen för en     person i klientens vård</vt:lpstr>
      <vt:lpstr>Otillräcklig basservice – ”tvångsklienter” inom    barnskyddet? </vt:lpstr>
      <vt:lpstr> Struktural ändring: del av tjänsterna                  överförts från BSL till SVL</vt:lpstr>
      <vt:lpstr>BSL 36 §: barnskyddets öppenvårdsåtgärder</vt:lpstr>
      <vt:lpstr>Förhållandet mellan SVL 35 § och anmälnin-    garna enligt BSL </vt:lpstr>
      <vt:lpstr> Förhållandet till skolans elevvård (lag     1287/2013; 16 §)</vt:lpstr>
      <vt:lpstr> Förhållandet till skolans elevvård II</vt:lpstr>
      <vt:lpstr>Bakgrund: strävan till snabb hjälp i barnets     alldagliga omgivning</vt:lpstr>
      <vt:lpstr>Olika anmälningsskyldigheter – vem, när, vart?</vt:lpstr>
      <vt:lpstr> Olika anmälningsskyldigheter… II</vt:lpstr>
      <vt:lpstr> Olika anmälningsskyldigheter… III</vt:lpstr>
      <vt:lpstr> Olika anmälningsskyldigheter… IV</vt:lpstr>
      <vt:lpstr>  Rätt att till polisen anmäla om hot mot liv och hälsa</vt:lpstr>
      <vt:lpstr>Rätt att till polisen anmäla… II</vt:lpstr>
      <vt:lpstr>Fakta som bör minnas i samband med alla    anmälningsskyldigheter</vt:lpstr>
      <vt:lpstr>Nytt inom själva BSL: ändringar kring placering inom öppenvården och brådskande  placering</vt:lpstr>
      <vt:lpstr>BSL 38 §: Förutsättningarna för brådskande        placering har skärpts</vt:lpstr>
      <vt:lpstr>Förutsättningarna för brådskande placering II</vt:lpstr>
      <vt:lpstr>  Öppenvårdsplaceringar av barnet ensamt </vt:lpstr>
      <vt:lpstr> Öppenvårdsplaceringar av barnet ensamt II</vt:lpstr>
      <vt:lpstr>BSL 37 b §: Brådskande stödåtgärder inom öppenvår-       den; ”brådskande service”</vt:lpstr>
      <vt:lpstr>De största utmaningarna: ökat samarbete    och informationsutbyte</vt:lpstr>
      <vt:lpstr>  Informationsutbyte II</vt:lpstr>
      <vt:lpstr>  Informationsutbyte III</vt:lpstr>
      <vt:lpstr>  Informationsutbyte IV</vt:lpstr>
      <vt:lpstr>   För att sluta med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Socialvård och barnskydd 2016</dc:title>
  <dc:creator>Eva</dc:creator>
  <cp:lastModifiedBy>Emma-Lena Lybäck</cp:lastModifiedBy>
  <cp:revision>197</cp:revision>
  <dcterms:created xsi:type="dcterms:W3CDTF">2016-02-20T08:21:27Z</dcterms:created>
  <dcterms:modified xsi:type="dcterms:W3CDTF">2016-03-07T09:50:26Z</dcterms:modified>
</cp:coreProperties>
</file>